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38" r:id="rId3"/>
    <p:sldId id="258" r:id="rId4"/>
    <p:sldId id="339" r:id="rId5"/>
    <p:sldId id="355" r:id="rId6"/>
    <p:sldId id="341" r:id="rId7"/>
    <p:sldId id="343" r:id="rId8"/>
    <p:sldId id="344" r:id="rId9"/>
    <p:sldId id="345" r:id="rId10"/>
    <p:sldId id="350" r:id="rId11"/>
    <p:sldId id="357" r:id="rId12"/>
    <p:sldId id="351" r:id="rId13"/>
    <p:sldId id="353" r:id="rId14"/>
    <p:sldId id="269" r:id="rId15"/>
    <p:sldId id="354" r:id="rId16"/>
    <p:sldId id="332" r:id="rId17"/>
    <p:sldId id="331" r:id="rId18"/>
    <p:sldId id="334" r:id="rId19"/>
    <p:sldId id="32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E0AA"/>
    <a:srgbClr val="A20000"/>
    <a:srgbClr val="381850"/>
    <a:srgbClr val="B62898"/>
    <a:srgbClr val="F999EB"/>
    <a:srgbClr val="551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9" autoAdjust="0"/>
    <p:restoredTop sz="92601" autoAdjust="0"/>
  </p:normalViewPr>
  <p:slideViewPr>
    <p:cSldViewPr>
      <p:cViewPr varScale="1">
        <p:scale>
          <a:sx n="174" d="100"/>
          <a:sy n="174" d="100"/>
        </p:scale>
        <p:origin x="22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6281A-13AA-4A87-AD46-2BC154AA2AE1}" type="datetimeFigureOut">
              <a:rPr lang="en-US" smtClean="0"/>
              <a:pPr/>
              <a:t>10/2/17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5A1F0-7E2A-4098-93BE-FF914ABE8260}" type="slidenum">
              <a:rPr lang="en-US" smtClean="0"/>
              <a:pPr/>
              <a:t>‹#›</a:t>
            </a:fld>
            <a:endParaRPr lang="en-US" dirty="0"/>
          </a:p>
        </p:txBody>
      </p:sp>
    </p:spTree>
    <p:extLst>
      <p:ext uri="{BB962C8B-B14F-4D97-AF65-F5344CB8AC3E}">
        <p14:creationId xmlns:p14="http://schemas.microsoft.com/office/powerpoint/2010/main" val="200672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sē-nō-rab</a:t>
            </a:r>
            <a:r>
              <a:rPr lang="en-US" dirty="0" smtClean="0"/>
              <a:t>-</a:t>
            </a:r>
            <a:r>
              <a:rPr lang="en-US" i="1" dirty="0" smtClean="0"/>
              <a:t>ˈ</a:t>
            </a:r>
            <a:r>
              <a:rPr lang="en-US" dirty="0" err="1" smtClean="0"/>
              <a:t>dīt-əs</a:t>
            </a:r>
            <a:r>
              <a:rPr lang="en-US" dirty="0" smtClean="0"/>
              <a:t>” – aka </a:t>
            </a:r>
            <a:r>
              <a:rPr lang="en-US" i="1" dirty="0" smtClean="0"/>
              <a:t>C. </a:t>
            </a:r>
            <a:r>
              <a:rPr lang="en-US" i="1" dirty="0" err="1" smtClean="0"/>
              <a:t>elegans</a:t>
            </a:r>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a:t>
            </a:fld>
            <a:endParaRPr lang="en-US" dirty="0"/>
          </a:p>
        </p:txBody>
      </p:sp>
    </p:spTree>
    <p:extLst>
      <p:ext uri="{BB962C8B-B14F-4D97-AF65-F5344CB8AC3E}">
        <p14:creationId xmlns:p14="http://schemas.microsoft.com/office/powerpoint/2010/main" val="77706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10</a:t>
            </a:fld>
            <a:endParaRPr lang="en-US" dirty="0"/>
          </a:p>
        </p:txBody>
      </p:sp>
    </p:spTree>
    <p:extLst>
      <p:ext uri="{BB962C8B-B14F-4D97-AF65-F5344CB8AC3E}">
        <p14:creationId xmlns:p14="http://schemas.microsoft.com/office/powerpoint/2010/main" val="48182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11</a:t>
            </a:fld>
            <a:endParaRPr lang="en-US" dirty="0"/>
          </a:p>
        </p:txBody>
      </p:sp>
    </p:spTree>
    <p:extLst>
      <p:ext uri="{BB962C8B-B14F-4D97-AF65-F5344CB8AC3E}">
        <p14:creationId xmlns:p14="http://schemas.microsoft.com/office/powerpoint/2010/main" val="48182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12</a:t>
            </a:fld>
            <a:endParaRPr lang="en-US" dirty="0"/>
          </a:p>
        </p:txBody>
      </p:sp>
    </p:spTree>
    <p:extLst>
      <p:ext uri="{BB962C8B-B14F-4D97-AF65-F5344CB8AC3E}">
        <p14:creationId xmlns:p14="http://schemas.microsoft.com/office/powerpoint/2010/main" val="195678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13</a:t>
            </a:fld>
            <a:endParaRPr lang="en-US" dirty="0"/>
          </a:p>
        </p:txBody>
      </p:sp>
    </p:spTree>
    <p:extLst>
      <p:ext uri="{BB962C8B-B14F-4D97-AF65-F5344CB8AC3E}">
        <p14:creationId xmlns:p14="http://schemas.microsoft.com/office/powerpoint/2010/main" val="2117990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14</a:t>
            </a:fld>
            <a:endParaRPr lang="en-US" dirty="0"/>
          </a:p>
        </p:txBody>
      </p:sp>
    </p:spTree>
    <p:extLst>
      <p:ext uri="{BB962C8B-B14F-4D97-AF65-F5344CB8AC3E}">
        <p14:creationId xmlns:p14="http://schemas.microsoft.com/office/powerpoint/2010/main" val="37432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15</a:t>
            </a:fld>
            <a:endParaRPr lang="en-US" dirty="0"/>
          </a:p>
        </p:txBody>
      </p:sp>
    </p:spTree>
    <p:extLst>
      <p:ext uri="{BB962C8B-B14F-4D97-AF65-F5344CB8AC3E}">
        <p14:creationId xmlns:p14="http://schemas.microsoft.com/office/powerpoint/2010/main" val="1303143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16</a:t>
            </a:fld>
            <a:endParaRPr lang="en-US" dirty="0"/>
          </a:p>
        </p:txBody>
      </p:sp>
    </p:spTree>
    <p:extLst>
      <p:ext uri="{BB962C8B-B14F-4D97-AF65-F5344CB8AC3E}">
        <p14:creationId xmlns:p14="http://schemas.microsoft.com/office/powerpoint/2010/main" val="1895681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17</a:t>
            </a:fld>
            <a:endParaRPr lang="en-US" dirty="0"/>
          </a:p>
        </p:txBody>
      </p:sp>
    </p:spTree>
    <p:extLst>
      <p:ext uri="{BB962C8B-B14F-4D97-AF65-F5344CB8AC3E}">
        <p14:creationId xmlns:p14="http://schemas.microsoft.com/office/powerpoint/2010/main" val="65420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18</a:t>
            </a:fld>
            <a:endParaRPr lang="en-US" dirty="0"/>
          </a:p>
        </p:txBody>
      </p:sp>
    </p:spTree>
    <p:extLst>
      <p:ext uri="{BB962C8B-B14F-4D97-AF65-F5344CB8AC3E}">
        <p14:creationId xmlns:p14="http://schemas.microsoft.com/office/powerpoint/2010/main" val="990192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19</a:t>
            </a:fld>
            <a:endParaRPr lang="en-US" dirty="0"/>
          </a:p>
        </p:txBody>
      </p:sp>
    </p:spTree>
    <p:extLst>
      <p:ext uri="{BB962C8B-B14F-4D97-AF65-F5344CB8AC3E}">
        <p14:creationId xmlns:p14="http://schemas.microsoft.com/office/powerpoint/2010/main" val="208598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2</a:t>
            </a:fld>
            <a:endParaRPr lang="en-US" dirty="0"/>
          </a:p>
        </p:txBody>
      </p:sp>
    </p:spTree>
    <p:extLst>
      <p:ext uri="{BB962C8B-B14F-4D97-AF65-F5344CB8AC3E}">
        <p14:creationId xmlns:p14="http://schemas.microsoft.com/office/powerpoint/2010/main" val="131212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3</a:t>
            </a:fld>
            <a:endParaRPr lang="en-US" dirty="0"/>
          </a:p>
        </p:txBody>
      </p:sp>
    </p:spTree>
    <p:extLst>
      <p:ext uri="{BB962C8B-B14F-4D97-AF65-F5344CB8AC3E}">
        <p14:creationId xmlns:p14="http://schemas.microsoft.com/office/powerpoint/2010/main" val="30397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4</a:t>
            </a:fld>
            <a:endParaRPr lang="en-US" dirty="0"/>
          </a:p>
        </p:txBody>
      </p:sp>
    </p:spTree>
    <p:extLst>
      <p:ext uri="{BB962C8B-B14F-4D97-AF65-F5344CB8AC3E}">
        <p14:creationId xmlns:p14="http://schemas.microsoft.com/office/powerpoint/2010/main" val="4505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5</a:t>
            </a:fld>
            <a:endParaRPr lang="en-US" dirty="0"/>
          </a:p>
        </p:txBody>
      </p:sp>
    </p:spTree>
    <p:extLst>
      <p:ext uri="{BB962C8B-B14F-4D97-AF65-F5344CB8AC3E}">
        <p14:creationId xmlns:p14="http://schemas.microsoft.com/office/powerpoint/2010/main" val="112230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6</a:t>
            </a:fld>
            <a:endParaRPr lang="en-US" dirty="0"/>
          </a:p>
        </p:txBody>
      </p:sp>
    </p:spTree>
    <p:extLst>
      <p:ext uri="{BB962C8B-B14F-4D97-AF65-F5344CB8AC3E}">
        <p14:creationId xmlns:p14="http://schemas.microsoft.com/office/powerpoint/2010/main" val="128026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worm has a short</a:t>
            </a:r>
            <a:r>
              <a:rPr lang="en-US" baseline="0" dirty="0" smtClean="0"/>
              <a:t> 3-day generation time, completely sequenced genome of around 19000 genes, and 302 neurons making roughly 5000 synapses. Although simpler than mammals, this nervous system has shared molecular foundations with those of mammals. Making the use of this invertebrate model applicable to vertebrates. In addition, as we are able to cultivate the worms ourselves in the lab with low maintenance the cost is relatively inexpensive, making this model of drug study ideal.</a:t>
            </a:r>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7</a:t>
            </a:fld>
            <a:endParaRPr lang="en-US" dirty="0"/>
          </a:p>
        </p:txBody>
      </p:sp>
    </p:spTree>
    <p:extLst>
      <p:ext uri="{BB962C8B-B14F-4D97-AF65-F5344CB8AC3E}">
        <p14:creationId xmlns:p14="http://schemas.microsoft.com/office/powerpoint/2010/main" val="180151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8</a:t>
            </a:fld>
            <a:endParaRPr lang="en-US" dirty="0"/>
          </a:p>
        </p:txBody>
      </p:sp>
    </p:spTree>
    <p:extLst>
      <p:ext uri="{BB962C8B-B14F-4D97-AF65-F5344CB8AC3E}">
        <p14:creationId xmlns:p14="http://schemas.microsoft.com/office/powerpoint/2010/main" val="69854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5A1F0-7E2A-4098-93BE-FF914ABE8260}" type="slidenum">
              <a:rPr lang="en-US" smtClean="0"/>
              <a:pPr/>
              <a:t>9</a:t>
            </a:fld>
            <a:endParaRPr lang="en-US" dirty="0"/>
          </a:p>
        </p:txBody>
      </p:sp>
    </p:spTree>
    <p:extLst>
      <p:ext uri="{BB962C8B-B14F-4D97-AF65-F5344CB8AC3E}">
        <p14:creationId xmlns:p14="http://schemas.microsoft.com/office/powerpoint/2010/main" val="21036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02FF8-85AB-4C5E-B3B8-D6341252CD54}" type="datetimeFigureOut">
              <a:rPr lang="en-US" smtClean="0"/>
              <a:pPr/>
              <a:t>10/2/17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87C84B-7CD1-48C2-AA51-27E28416899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02FF8-85AB-4C5E-B3B8-D6341252CD54}" type="datetimeFigureOut">
              <a:rPr lang="en-US" smtClean="0"/>
              <a:pPr/>
              <a:t>10/2/17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7C84B-7CD1-48C2-AA51-27E2841689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bnealbe@iupui.edu" TargetMode="External"/><Relationship Id="rId5" Type="http://schemas.openxmlformats.org/officeDocument/2006/relationships/image" Target="../media/image11.tiff"/><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jpeg"/><Relationship Id="rId5" Type="http://schemas.openxmlformats.org/officeDocument/2006/relationships/oleObject" Target="../embeddings/oleObject1.bin"/><Relationship Id="rId6"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r>
              <a:rPr lang="en-US" b="1" dirty="0" smtClean="0">
                <a:latin typeface="Arial" charset="0"/>
                <a:ea typeface="Arial" charset="0"/>
                <a:cs typeface="Arial" charset="0"/>
              </a:rPr>
              <a:t>Worms Like Drugs Too!</a:t>
            </a:r>
            <a:br>
              <a:rPr lang="en-US" b="1" dirty="0" smtClean="0">
                <a:latin typeface="Arial" charset="0"/>
                <a:ea typeface="Arial" charset="0"/>
                <a:cs typeface="Arial" charset="0"/>
              </a:rPr>
            </a:br>
            <a:r>
              <a:rPr lang="en-US" b="1" dirty="0" smtClean="0">
                <a:latin typeface="Arial" charset="0"/>
                <a:ea typeface="Arial" charset="0"/>
                <a:cs typeface="Arial" charset="0"/>
              </a:rPr>
              <a:t>Behavioral Neuroscience in</a:t>
            </a:r>
            <a:br>
              <a:rPr lang="en-US" b="1" dirty="0" smtClean="0">
                <a:latin typeface="Arial" charset="0"/>
                <a:ea typeface="Arial" charset="0"/>
                <a:cs typeface="Arial" charset="0"/>
              </a:rPr>
            </a:br>
            <a:r>
              <a:rPr lang="en-US" b="1" i="1" dirty="0" err="1" smtClean="0">
                <a:latin typeface="Arial" charset="0"/>
                <a:ea typeface="Arial" charset="0"/>
                <a:cs typeface="Arial" charset="0"/>
              </a:rPr>
              <a:t>Caenorhabditis</a:t>
            </a:r>
            <a:r>
              <a:rPr lang="en-US" b="1" i="1" dirty="0" smtClean="0">
                <a:latin typeface="Arial" charset="0"/>
                <a:ea typeface="Arial" charset="0"/>
                <a:cs typeface="Arial" charset="0"/>
              </a:rPr>
              <a:t> elegans</a:t>
            </a:r>
            <a:endParaRPr lang="en-US" b="1" i="1" dirty="0">
              <a:latin typeface="Arial" charset="0"/>
              <a:ea typeface="Arial" charset="0"/>
              <a:cs typeface="Arial" charset="0"/>
            </a:endParaRPr>
          </a:p>
        </p:txBody>
      </p:sp>
      <p:sp>
        <p:nvSpPr>
          <p:cNvPr id="3" name="Subtitle 2"/>
          <p:cNvSpPr>
            <a:spLocks noGrp="1"/>
          </p:cNvSpPr>
          <p:nvPr>
            <p:ph type="subTitle" idx="1"/>
          </p:nvPr>
        </p:nvSpPr>
        <p:spPr>
          <a:xfrm>
            <a:off x="685800" y="4495800"/>
            <a:ext cx="7696200" cy="1752600"/>
          </a:xfrm>
        </p:spPr>
        <p:txBody>
          <a:bodyPr>
            <a:noAutofit/>
          </a:bodyPr>
          <a:lstStyle/>
          <a:p>
            <a:r>
              <a:rPr lang="en-US" sz="3600" b="1" dirty="0" smtClean="0">
                <a:solidFill>
                  <a:schemeClr val="tx1"/>
                </a:solidFill>
                <a:latin typeface="Arial" charset="0"/>
                <a:ea typeface="Arial" charset="0"/>
                <a:cs typeface="Arial" charset="0"/>
              </a:rPr>
              <a:t>Bethany Neal-Beliveau, PhD</a:t>
            </a:r>
          </a:p>
          <a:p>
            <a:r>
              <a:rPr lang="en-US" sz="3600" b="1" dirty="0" smtClean="0">
                <a:solidFill>
                  <a:schemeClr val="tx1"/>
                </a:solidFill>
                <a:latin typeface="Arial" charset="0"/>
                <a:ea typeface="Arial" charset="0"/>
                <a:cs typeface="Arial" charset="0"/>
              </a:rPr>
              <a:t>Department of Psychology</a:t>
            </a:r>
          </a:p>
          <a:p>
            <a:r>
              <a:rPr lang="en-US" sz="3600" b="1" dirty="0" smtClean="0">
                <a:solidFill>
                  <a:schemeClr val="tx1"/>
                </a:solidFill>
                <a:latin typeface="Arial" charset="0"/>
                <a:ea typeface="Arial" charset="0"/>
                <a:cs typeface="Arial" charset="0"/>
              </a:rPr>
              <a:t>IUPUI School of 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273050"/>
            <a:ext cx="8229600" cy="793750"/>
          </a:xfrm>
        </p:spPr>
        <p:txBody>
          <a:bodyPr>
            <a:normAutofit fontScale="90000"/>
          </a:bodyPr>
          <a:lstStyle/>
          <a:p>
            <a:pPr algn="ctr">
              <a:defRPr/>
            </a:pPr>
            <a:r>
              <a:rPr lang="en-US" sz="4800" b="1" dirty="0"/>
              <a:t>Preference for CB Agonist</a:t>
            </a:r>
            <a:endParaRPr lang="en-US" sz="4800" b="1" dirty="0">
              <a:solidFill>
                <a:srgbClr val="000000"/>
              </a:solidFill>
              <a:cs typeface="+mj-cs"/>
            </a:endParaRPr>
          </a:p>
        </p:txBody>
      </p:sp>
      <p:sp>
        <p:nvSpPr>
          <p:cNvPr id="2" name="Content Placeholder 1"/>
          <p:cNvSpPr>
            <a:spLocks noGrp="1"/>
          </p:cNvSpPr>
          <p:nvPr>
            <p:ph idx="1"/>
          </p:nvPr>
        </p:nvSpPr>
        <p:spPr>
          <a:xfrm>
            <a:off x="533400" y="1447800"/>
            <a:ext cx="8077200" cy="3810000"/>
          </a:xfrm>
        </p:spPr>
        <p:txBody>
          <a:bodyPr/>
          <a:lstStyle/>
          <a:p>
            <a:r>
              <a:rPr lang="en-US" dirty="0" smtClean="0"/>
              <a:t>For </a:t>
            </a:r>
            <a:r>
              <a:rPr lang="en-US" dirty="0" smtClean="0"/>
              <a:t>access to the </a:t>
            </a:r>
            <a:r>
              <a:rPr lang="en-US" dirty="0" smtClean="0"/>
              <a:t>video, contact me at </a:t>
            </a:r>
            <a:r>
              <a:rPr lang="en-US" dirty="0" smtClean="0">
                <a:hlinkClick r:id="rId4"/>
              </a:rPr>
              <a:t>bnealbe@iupui.edu</a:t>
            </a:r>
            <a:r>
              <a:rPr lang="en-US" dirty="0" smtClean="0"/>
              <a:t> </a:t>
            </a:r>
            <a:endParaRPr lang="en-US" dirty="0"/>
          </a:p>
        </p:txBody>
      </p:sp>
      <p:pic>
        <p:nvPicPr>
          <p:cNvPr id="3" name="Picture 2"/>
          <p:cNvPicPr>
            <a:picLocks noChangeAspect="1"/>
          </p:cNvPicPr>
          <p:nvPr/>
        </p:nvPicPr>
        <p:blipFill>
          <a:blip r:embed="rId5"/>
          <a:stretch>
            <a:fillRect/>
          </a:stretch>
        </p:blipFill>
        <p:spPr>
          <a:xfrm>
            <a:off x="863600" y="2590800"/>
            <a:ext cx="7416800" cy="4165600"/>
          </a:xfrm>
          <a:prstGeom prst="rect">
            <a:avLst/>
          </a:prstGeom>
        </p:spPr>
      </p:pic>
    </p:spTree>
    <p:extLst>
      <p:ext uri="{BB962C8B-B14F-4D97-AF65-F5344CB8AC3E}">
        <p14:creationId xmlns:p14="http://schemas.microsoft.com/office/powerpoint/2010/main" val="1136372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dirty="0" smtClean="0">
                <a:solidFill>
                  <a:srgbClr val="000000"/>
                </a:solidFill>
                <a:cs typeface="+mj-cs"/>
              </a:rPr>
              <a:t>Morphine</a:t>
            </a:r>
            <a:endParaRPr lang="en-US" sz="4800" b="1" dirty="0">
              <a:solidFill>
                <a:srgbClr val="000000"/>
              </a:solidFill>
              <a:cs typeface="+mj-cs"/>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200"/>
            <a:ext cx="7238892"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25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dirty="0" smtClean="0">
                <a:solidFill>
                  <a:srgbClr val="000000"/>
                </a:solidFill>
                <a:cs typeface="+mj-cs"/>
              </a:rPr>
              <a:t>Ethanol</a:t>
            </a:r>
            <a:endParaRPr lang="en-US" sz="4800" b="1" dirty="0">
              <a:solidFill>
                <a:srgbClr val="000000"/>
              </a:solidFill>
              <a:cs typeface="+mj-cs"/>
            </a:endParaRPr>
          </a:p>
        </p:txBody>
      </p:sp>
      <p:pic>
        <p:nvPicPr>
          <p:cNvPr id="6" name="Picture 5" descr="EtOH Pref Naltrex Figure 3.16.16.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95400"/>
            <a:ext cx="7250385" cy="467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711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438"/>
            <a:ext cx="9144000" cy="1056362"/>
          </a:xfrm>
        </p:spPr>
        <p:txBody>
          <a:bodyPr>
            <a:normAutofit/>
          </a:bodyPr>
          <a:lstStyle/>
          <a:p>
            <a:r>
              <a:rPr lang="en-US" sz="4800" b="1" dirty="0" smtClean="0"/>
              <a:t>Context (Place) Conditioning</a:t>
            </a:r>
            <a:endParaRPr lang="en-US" sz="4800" b="1" dirty="0"/>
          </a:p>
        </p:txBody>
      </p:sp>
      <p:sp>
        <p:nvSpPr>
          <p:cNvPr id="4" name="Content Placeholder 2"/>
          <p:cNvSpPr>
            <a:spLocks noGrp="1"/>
          </p:cNvSpPr>
          <p:nvPr>
            <p:ph idx="4294967295"/>
          </p:nvPr>
        </p:nvSpPr>
        <p:spPr>
          <a:xfrm>
            <a:off x="381000" y="1371600"/>
            <a:ext cx="8153400" cy="3505200"/>
          </a:xfrm>
        </p:spPr>
        <p:txBody>
          <a:bodyPr/>
          <a:lstStyle/>
          <a:p>
            <a:pPr eaLnBrk="1" hangingPunct="1">
              <a:buSzTx/>
              <a:buFont typeface="Arial"/>
              <a:buChar char="•"/>
              <a:defRPr/>
            </a:pPr>
            <a:r>
              <a:rPr lang="en-US" dirty="0">
                <a:solidFill>
                  <a:srgbClr val="000000"/>
                </a:solidFill>
              </a:rPr>
              <a:t>Will </a:t>
            </a:r>
            <a:r>
              <a:rPr lang="en-US" i="1" dirty="0">
                <a:solidFill>
                  <a:srgbClr val="000000"/>
                </a:solidFill>
              </a:rPr>
              <a:t>C. </a:t>
            </a:r>
            <a:r>
              <a:rPr lang="en-US" i="1" dirty="0" err="1">
                <a:solidFill>
                  <a:srgbClr val="000000"/>
                </a:solidFill>
              </a:rPr>
              <a:t>elegans</a:t>
            </a:r>
            <a:r>
              <a:rPr lang="en-US" dirty="0">
                <a:solidFill>
                  <a:srgbClr val="000000"/>
                </a:solidFill>
              </a:rPr>
              <a:t> exhibit context </a:t>
            </a:r>
            <a:r>
              <a:rPr lang="en-US" dirty="0" smtClean="0">
                <a:solidFill>
                  <a:srgbClr val="000000"/>
                </a:solidFill>
              </a:rPr>
              <a:t>conditioning </a:t>
            </a:r>
            <a:r>
              <a:rPr lang="en-US" dirty="0">
                <a:solidFill>
                  <a:srgbClr val="000000"/>
                </a:solidFill>
              </a:rPr>
              <a:t>with a drug as </a:t>
            </a:r>
            <a:r>
              <a:rPr lang="en-US" dirty="0" smtClean="0">
                <a:solidFill>
                  <a:srgbClr val="000000"/>
                </a:solidFill>
              </a:rPr>
              <a:t>a stimulus?</a:t>
            </a:r>
            <a:endParaRPr lang="en-US" i="1" dirty="0">
              <a:solidFill>
                <a:srgbClr val="000000"/>
              </a:solidFill>
            </a:endParaRPr>
          </a:p>
          <a:p>
            <a:pPr lvl="1" eaLnBrk="1" hangingPunct="1">
              <a:buClr>
                <a:schemeClr val="tx2"/>
              </a:buClr>
              <a:buSzPct val="50000"/>
              <a:buFont typeface="Wingdings" charset="0"/>
              <a:buChar char="Ø"/>
              <a:defRPr/>
            </a:pPr>
            <a:r>
              <a:rPr lang="en-US" dirty="0">
                <a:solidFill>
                  <a:srgbClr val="000000"/>
                </a:solidFill>
              </a:rPr>
              <a:t>are they able to learn an association between </a:t>
            </a:r>
            <a:r>
              <a:rPr lang="en-US" dirty="0" smtClean="0">
                <a:solidFill>
                  <a:srgbClr val="000000"/>
                </a:solidFill>
              </a:rPr>
              <a:t>a psychomotor stimulant </a:t>
            </a:r>
            <a:r>
              <a:rPr lang="en-US" dirty="0">
                <a:solidFill>
                  <a:srgbClr val="000000"/>
                </a:solidFill>
              </a:rPr>
              <a:t>and an environmental stimulus?</a:t>
            </a:r>
          </a:p>
          <a:p>
            <a:pPr lvl="1" eaLnBrk="1" hangingPunct="1">
              <a:buClr>
                <a:schemeClr val="tx2"/>
              </a:buClr>
              <a:buSzPct val="50000"/>
              <a:buFont typeface="Wingdings" charset="0"/>
              <a:buChar char="Ø"/>
              <a:defRPr/>
            </a:pPr>
            <a:r>
              <a:rPr lang="en-US" dirty="0">
                <a:solidFill>
                  <a:srgbClr val="000000"/>
                </a:solidFill>
              </a:rPr>
              <a:t>do they exhibit a place preference for the drug    (</a:t>
            </a:r>
            <a:r>
              <a:rPr lang="en-US" i="1" dirty="0">
                <a:solidFill>
                  <a:srgbClr val="000000"/>
                </a:solidFill>
              </a:rPr>
              <a:t>i.e.</a:t>
            </a:r>
            <a:r>
              <a:rPr lang="en-US" dirty="0">
                <a:solidFill>
                  <a:srgbClr val="000000"/>
                </a:solidFill>
              </a:rPr>
              <a:t>, do they find the drug </a:t>
            </a:r>
            <a:r>
              <a:rPr lang="ja-JP" altLang="en-US" dirty="0">
                <a:solidFill>
                  <a:srgbClr val="000000"/>
                </a:solidFill>
              </a:rPr>
              <a:t>“</a:t>
            </a:r>
            <a:r>
              <a:rPr lang="en-US" dirty="0">
                <a:solidFill>
                  <a:srgbClr val="000000"/>
                </a:solidFill>
              </a:rPr>
              <a:t>rewarding</a:t>
            </a:r>
            <a:r>
              <a:rPr lang="ja-JP" altLang="en-US" dirty="0">
                <a:solidFill>
                  <a:srgbClr val="000000"/>
                </a:solidFill>
              </a:rPr>
              <a:t>”</a:t>
            </a:r>
            <a:r>
              <a:rPr lang="en-US" dirty="0">
                <a:solidFill>
                  <a:srgbClr val="000000"/>
                </a:solidFill>
              </a:rPr>
              <a:t>)</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9434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438"/>
            <a:ext cx="9144000" cy="1056362"/>
          </a:xfrm>
        </p:spPr>
        <p:txBody>
          <a:bodyPr>
            <a:normAutofit/>
          </a:bodyPr>
          <a:lstStyle/>
          <a:p>
            <a:r>
              <a:rPr lang="en-US" sz="4800" b="1" dirty="0" smtClean="0"/>
              <a:t>Conditioning Procedure</a:t>
            </a:r>
            <a:endParaRPr lang="en-US" sz="4800" b="1" dirty="0"/>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7315200" cy="1905000"/>
          </a:xfrm>
          <a:prstGeom prst="rect">
            <a:avLst/>
          </a:prstGeom>
          <a:noFill/>
          <a:ln>
            <a:noFill/>
          </a:ln>
        </p:spPr>
      </p:pic>
      <p:sp>
        <p:nvSpPr>
          <p:cNvPr id="11" name="Text Box 20"/>
          <p:cNvSpPr txBox="1">
            <a:spLocks noChangeArrowheads="1"/>
          </p:cNvSpPr>
          <p:nvPr/>
        </p:nvSpPr>
        <p:spPr bwMode="auto">
          <a:xfrm>
            <a:off x="381000" y="3452969"/>
            <a:ext cx="8382000" cy="2585323"/>
          </a:xfrm>
          <a:prstGeom prst="rect">
            <a:avLst/>
          </a:prstGeom>
          <a:noFill/>
          <a:ln w="9525" algn="ctr">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algn="ctr" eaLnBrk="0" fontAlgn="base" hangingPunct="0">
              <a:spcBef>
                <a:spcPct val="0"/>
              </a:spcBef>
              <a:spcAft>
                <a:spcPct val="0"/>
              </a:spcAft>
              <a:defRPr>
                <a:solidFill>
                  <a:schemeClr val="tx1"/>
                </a:solidFill>
                <a:latin typeface="Garamond" charset="0"/>
                <a:ea typeface="ＭＳ Ｐゴシック" charset="0"/>
              </a:defRPr>
            </a:lvl6pPr>
            <a:lvl7pPr marL="2971800" indent="-228600" algn="ctr" eaLnBrk="0" fontAlgn="base" hangingPunct="0">
              <a:spcBef>
                <a:spcPct val="0"/>
              </a:spcBef>
              <a:spcAft>
                <a:spcPct val="0"/>
              </a:spcAft>
              <a:defRPr>
                <a:solidFill>
                  <a:schemeClr val="tx1"/>
                </a:solidFill>
                <a:latin typeface="Garamond" charset="0"/>
                <a:ea typeface="ＭＳ Ｐゴシック" charset="0"/>
              </a:defRPr>
            </a:lvl7pPr>
            <a:lvl8pPr marL="3429000" indent="-228600" algn="ctr" eaLnBrk="0" fontAlgn="base" hangingPunct="0">
              <a:spcBef>
                <a:spcPct val="0"/>
              </a:spcBef>
              <a:spcAft>
                <a:spcPct val="0"/>
              </a:spcAft>
              <a:defRPr>
                <a:solidFill>
                  <a:schemeClr val="tx1"/>
                </a:solidFill>
                <a:latin typeface="Garamond" charset="0"/>
                <a:ea typeface="ＭＳ Ｐゴシック" charset="0"/>
              </a:defRPr>
            </a:lvl8pPr>
            <a:lvl9pPr marL="3886200" indent="-228600" algn="ctr" eaLnBrk="0" fontAlgn="base" hangingPunct="0">
              <a:spcBef>
                <a:spcPct val="0"/>
              </a:spcBef>
              <a:spcAft>
                <a:spcPct val="0"/>
              </a:spcAft>
              <a:defRPr>
                <a:solidFill>
                  <a:schemeClr val="tx1"/>
                </a:solidFill>
                <a:latin typeface="Garamond" charset="0"/>
                <a:ea typeface="ＭＳ Ｐゴシック" charset="0"/>
              </a:defRPr>
            </a:lvl9pPr>
          </a:lstStyle>
          <a:p>
            <a:pPr eaLnBrk="0" fontAlgn="base" hangingPunct="0">
              <a:spcBef>
                <a:spcPct val="60000"/>
              </a:spcBef>
              <a:spcAft>
                <a:spcPct val="0"/>
              </a:spcAft>
              <a:defRPr/>
            </a:pPr>
            <a:r>
              <a:rPr lang="en-US" dirty="0">
                <a:solidFill>
                  <a:srgbClr val="000000"/>
                </a:solidFill>
                <a:latin typeface="+mn-lt"/>
                <a:cs typeface="ＭＳ Ｐゴシック" charset="0"/>
              </a:rPr>
              <a:t>MAP salt-cue conditioning procedure in N2 adult </a:t>
            </a:r>
            <a:r>
              <a:rPr lang="en-US" i="1" dirty="0">
                <a:solidFill>
                  <a:srgbClr val="000000"/>
                </a:solidFill>
                <a:latin typeface="+mn-lt"/>
                <a:cs typeface="ＭＳ Ｐゴシック" charset="0"/>
              </a:rPr>
              <a:t>C. </a:t>
            </a:r>
            <a:r>
              <a:rPr lang="en-US" i="1" dirty="0" err="1">
                <a:solidFill>
                  <a:srgbClr val="000000"/>
                </a:solidFill>
                <a:latin typeface="+mn-lt"/>
                <a:cs typeface="ＭＳ Ｐゴシック" charset="0"/>
              </a:rPr>
              <a:t>elegans</a:t>
            </a:r>
            <a:r>
              <a:rPr lang="en-US" dirty="0">
                <a:solidFill>
                  <a:srgbClr val="000000"/>
                </a:solidFill>
                <a:latin typeface="+mn-lt"/>
                <a:cs typeface="ＭＳ Ｐゴシック" charset="0"/>
              </a:rPr>
              <a:t>.  Worms were washed off plates with water and transferred to 15 ml centrifuge tubes. </a:t>
            </a:r>
            <a:r>
              <a:rPr lang="en-US" dirty="0" smtClean="0">
                <a:solidFill>
                  <a:srgbClr val="000000"/>
                </a:solidFill>
                <a:latin typeface="+mn-lt"/>
                <a:cs typeface="ＭＳ Ｐゴシック" charset="0"/>
              </a:rPr>
              <a:t>First</a:t>
            </a:r>
            <a:r>
              <a:rPr lang="en-US" dirty="0">
                <a:solidFill>
                  <a:srgbClr val="000000"/>
                </a:solidFill>
                <a:latin typeface="+mn-lt"/>
                <a:cs typeface="ＭＳ Ｐゴシック" charset="0"/>
              </a:rPr>
              <a:t>, worms were washed with water for 5 min followed by a 2 min wash </a:t>
            </a:r>
            <a:r>
              <a:rPr lang="en-US" dirty="0" smtClean="0">
                <a:solidFill>
                  <a:srgbClr val="000000"/>
                </a:solidFill>
                <a:latin typeface="+mn-lt"/>
                <a:cs typeface="ＭＳ Ｐゴシック" charset="0"/>
              </a:rPr>
              <a:t>in </a:t>
            </a:r>
            <a:r>
              <a:rPr lang="en-US" dirty="0">
                <a:solidFill>
                  <a:srgbClr val="000000"/>
                </a:solidFill>
                <a:latin typeface="+mn-lt"/>
                <a:cs typeface="ＭＳ Ｐゴシック" charset="0"/>
              </a:rPr>
              <a:t>a conditioning solution </a:t>
            </a:r>
            <a:r>
              <a:rPr lang="en-US" dirty="0" smtClean="0">
                <a:solidFill>
                  <a:srgbClr val="000000"/>
                </a:solidFill>
                <a:latin typeface="+mn-lt"/>
                <a:cs typeface="ＭＳ Ｐゴシック" charset="0"/>
              </a:rPr>
              <a:t>(Drug + CS</a:t>
            </a:r>
            <a:r>
              <a:rPr lang="en-US" dirty="0">
                <a:solidFill>
                  <a:srgbClr val="000000"/>
                </a:solidFill>
                <a:latin typeface="+mn-lt"/>
                <a:cs typeface="ＭＳ Ｐゴシック" charset="0"/>
              </a:rPr>
              <a:t>+). Then worms were washed with water again for 5 min followed by a 2 min wash </a:t>
            </a:r>
            <a:r>
              <a:rPr lang="en-US" dirty="0" smtClean="0">
                <a:solidFill>
                  <a:srgbClr val="000000"/>
                </a:solidFill>
                <a:latin typeface="+mn-lt"/>
                <a:cs typeface="ＭＳ Ｐゴシック" charset="0"/>
              </a:rPr>
              <a:t>in a </a:t>
            </a:r>
            <a:r>
              <a:rPr lang="en-US" dirty="0">
                <a:solidFill>
                  <a:srgbClr val="000000"/>
                </a:solidFill>
                <a:latin typeface="+mn-lt"/>
                <a:cs typeface="ＭＳ Ｐゴシック" charset="0"/>
              </a:rPr>
              <a:t>conditioning </a:t>
            </a:r>
            <a:r>
              <a:rPr lang="en-US" dirty="0" smtClean="0">
                <a:solidFill>
                  <a:srgbClr val="000000"/>
                </a:solidFill>
                <a:latin typeface="+mn-lt"/>
                <a:cs typeface="ＭＳ Ｐゴシック" charset="0"/>
              </a:rPr>
              <a:t>solution without drug </a:t>
            </a:r>
            <a:r>
              <a:rPr lang="en-US" dirty="0">
                <a:solidFill>
                  <a:srgbClr val="000000"/>
                </a:solidFill>
                <a:latin typeface="+mn-lt"/>
                <a:cs typeface="ＭＳ Ｐゴシック" charset="0"/>
              </a:rPr>
              <a:t>(CS-). This </a:t>
            </a:r>
            <a:r>
              <a:rPr lang="en-US" dirty="0" smtClean="0">
                <a:solidFill>
                  <a:srgbClr val="000000"/>
                </a:solidFill>
                <a:latin typeface="+mn-lt"/>
                <a:cs typeface="ＭＳ Ｐゴシック" charset="0"/>
              </a:rPr>
              <a:t>cycle </a:t>
            </a:r>
            <a:r>
              <a:rPr lang="en-US" dirty="0">
                <a:solidFill>
                  <a:srgbClr val="000000"/>
                </a:solidFill>
                <a:latin typeface="+mn-lt"/>
                <a:cs typeface="ＭＳ Ｐゴシック" charset="0"/>
              </a:rPr>
              <a:t>was </a:t>
            </a:r>
            <a:r>
              <a:rPr lang="en-US" dirty="0" smtClean="0">
                <a:solidFill>
                  <a:srgbClr val="000000"/>
                </a:solidFill>
                <a:latin typeface="+mn-lt"/>
                <a:cs typeface="ＭＳ Ｐゴシック" charset="0"/>
              </a:rPr>
              <a:t>then repeated.  </a:t>
            </a:r>
            <a:r>
              <a:rPr lang="en-US" dirty="0">
                <a:solidFill>
                  <a:srgbClr val="000000"/>
                </a:solidFill>
                <a:latin typeface="+mn-lt"/>
                <a:cs typeface="ＭＳ Ｐゴシック" charset="0"/>
              </a:rPr>
              <a:t>Following this conditioning procedure, worms were washed off filters into 15 ml tubes and the supernatant was removed. W</a:t>
            </a:r>
            <a:r>
              <a:rPr lang="en-US" dirty="0" smtClean="0">
                <a:solidFill>
                  <a:srgbClr val="000000"/>
                </a:solidFill>
                <a:latin typeface="+mn-lt"/>
                <a:cs typeface="ＭＳ Ｐゴシック" charset="0"/>
              </a:rPr>
              <a:t>orms were then </a:t>
            </a:r>
            <a:r>
              <a:rPr lang="en-US" dirty="0">
                <a:solidFill>
                  <a:srgbClr val="000000"/>
                </a:solidFill>
                <a:latin typeface="+mn-lt"/>
                <a:cs typeface="ＭＳ Ｐゴシック" charset="0"/>
              </a:rPr>
              <a:t>pipetted into the center of each well of a 6-well testing plate and </a:t>
            </a:r>
            <a:r>
              <a:rPr lang="en-US" dirty="0" smtClean="0">
                <a:solidFill>
                  <a:srgbClr val="000000"/>
                </a:solidFill>
                <a:latin typeface="+mn-lt"/>
                <a:cs typeface="ＭＳ Ｐゴシック" charset="0"/>
              </a:rPr>
              <a:t>images </a:t>
            </a:r>
            <a:r>
              <a:rPr lang="en-US" dirty="0">
                <a:solidFill>
                  <a:srgbClr val="000000"/>
                </a:solidFill>
                <a:latin typeface="+mn-lt"/>
                <a:cs typeface="ＭＳ Ｐゴシック" charset="0"/>
              </a:rPr>
              <a:t>of each well were taken 60 min after placing worms on test </a:t>
            </a:r>
            <a:r>
              <a:rPr lang="en-US" dirty="0" smtClean="0">
                <a:solidFill>
                  <a:srgbClr val="000000"/>
                </a:solidFill>
                <a:latin typeface="+mn-lt"/>
                <a:cs typeface="ＭＳ Ｐゴシック" charset="0"/>
              </a:rPr>
              <a:t>plates that contained the ion (CS+) on one side and vehicle (CS-) on the other. </a:t>
            </a:r>
          </a:p>
        </p:txBody>
      </p:sp>
    </p:spTree>
    <p:extLst>
      <p:ext uri="{BB962C8B-B14F-4D97-AF65-F5344CB8AC3E}">
        <p14:creationId xmlns:p14="http://schemas.microsoft.com/office/powerpoint/2010/main" val="3216171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Expectations of MAP Paired with CS+ Context</a:t>
            </a:r>
            <a:endParaRPr lang="en-US" sz="4800" dirty="0" smtClean="0"/>
          </a:p>
        </p:txBody>
      </p:sp>
      <p:pic>
        <p:nvPicPr>
          <p:cNvPr id="6" name="Content Placeholder 3"/>
          <p:cNvPicPr>
            <a:picLocks noGrp="1" noChangeAspect="1"/>
          </p:cNvPicPr>
          <p:nvPr>
            <p:ph idx="1"/>
          </p:nvPr>
        </p:nvPicPr>
        <p:blipFill>
          <a:blip r:embed="rId4" cstate="print"/>
          <a:srcRect/>
          <a:stretch>
            <a:fillRect/>
          </a:stretch>
        </p:blipFill>
        <p:spPr>
          <a:xfrm>
            <a:off x="269875" y="3017838"/>
            <a:ext cx="2592388" cy="2405062"/>
          </a:xfrm>
        </p:spPr>
      </p:pic>
      <p:pic>
        <p:nvPicPr>
          <p:cNvPr id="7" name="Picture 4"/>
          <p:cNvPicPr>
            <a:picLocks noChangeAspect="1"/>
          </p:cNvPicPr>
          <p:nvPr/>
        </p:nvPicPr>
        <p:blipFill>
          <a:blip r:embed="rId4" cstate="print"/>
          <a:srcRect/>
          <a:stretch>
            <a:fillRect/>
          </a:stretch>
        </p:blipFill>
        <p:spPr bwMode="auto">
          <a:xfrm>
            <a:off x="6121400" y="3089275"/>
            <a:ext cx="2554288" cy="2371725"/>
          </a:xfrm>
          <a:prstGeom prst="rect">
            <a:avLst/>
          </a:prstGeom>
          <a:noFill/>
          <a:ln w="9525">
            <a:noFill/>
            <a:miter lim="800000"/>
            <a:headEnd/>
            <a:tailEnd/>
          </a:ln>
        </p:spPr>
      </p:pic>
      <p:pic>
        <p:nvPicPr>
          <p:cNvPr id="8" name="Picture 5"/>
          <p:cNvPicPr>
            <a:picLocks noChangeAspect="1"/>
          </p:cNvPicPr>
          <p:nvPr/>
        </p:nvPicPr>
        <p:blipFill>
          <a:blip r:embed="rId4" cstate="print"/>
          <a:srcRect/>
          <a:stretch>
            <a:fillRect/>
          </a:stretch>
        </p:blipFill>
        <p:spPr bwMode="auto">
          <a:xfrm>
            <a:off x="3276600" y="3086100"/>
            <a:ext cx="2536825" cy="2354263"/>
          </a:xfrm>
          <a:prstGeom prst="rect">
            <a:avLst/>
          </a:prstGeom>
          <a:noFill/>
          <a:ln w="9525">
            <a:noFill/>
            <a:miter lim="800000"/>
            <a:headEnd/>
            <a:tailEnd/>
          </a:ln>
        </p:spPr>
      </p:pic>
      <p:sp>
        <p:nvSpPr>
          <p:cNvPr id="9" name="TextBox 7"/>
          <p:cNvSpPr txBox="1">
            <a:spLocks noChangeArrowheads="1"/>
          </p:cNvSpPr>
          <p:nvPr/>
        </p:nvSpPr>
        <p:spPr bwMode="auto">
          <a:xfrm>
            <a:off x="3124200" y="2254250"/>
            <a:ext cx="2879725" cy="7016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If the worms DO NOT find the drug rewarding</a:t>
            </a:r>
            <a:endParaRPr lang="en-US" sz="1800"/>
          </a:p>
        </p:txBody>
      </p:sp>
      <p:sp>
        <p:nvSpPr>
          <p:cNvPr id="12" name="TextBox 8"/>
          <p:cNvSpPr txBox="1">
            <a:spLocks noChangeArrowheads="1"/>
          </p:cNvSpPr>
          <p:nvPr/>
        </p:nvSpPr>
        <p:spPr bwMode="auto">
          <a:xfrm>
            <a:off x="298450" y="2254250"/>
            <a:ext cx="2520950" cy="7016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If the worms find the drug rewarding</a:t>
            </a:r>
            <a:endParaRPr lang="en-US" sz="1800"/>
          </a:p>
        </p:txBody>
      </p:sp>
      <p:sp>
        <p:nvSpPr>
          <p:cNvPr id="13" name="TextBox 9"/>
          <p:cNvSpPr txBox="1">
            <a:spLocks noChangeArrowheads="1"/>
          </p:cNvSpPr>
          <p:nvPr/>
        </p:nvSpPr>
        <p:spPr bwMode="auto">
          <a:xfrm>
            <a:off x="6165850" y="2254250"/>
            <a:ext cx="2520950" cy="7016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If the worms find the drug aversive</a:t>
            </a:r>
            <a:endParaRPr lang="en-US" sz="1800"/>
          </a:p>
        </p:txBody>
      </p:sp>
      <p:sp>
        <p:nvSpPr>
          <p:cNvPr id="14" name="Freeform 13"/>
          <p:cNvSpPr/>
          <p:nvPr/>
        </p:nvSpPr>
        <p:spPr>
          <a:xfrm>
            <a:off x="1042988" y="4297363"/>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TextBox 23"/>
          <p:cNvSpPr txBox="1">
            <a:spLocks noChangeArrowheads="1"/>
          </p:cNvSpPr>
          <p:nvPr/>
        </p:nvSpPr>
        <p:spPr bwMode="auto">
          <a:xfrm>
            <a:off x="2743200" y="1752600"/>
            <a:ext cx="3600450" cy="457200"/>
          </a:xfrm>
          <a:prstGeom prst="rect">
            <a:avLst/>
          </a:prstGeom>
          <a:noFill/>
          <a:ln w="9525">
            <a:noFill/>
            <a:miter lim="800000"/>
            <a:headEnd/>
            <a:tailEnd/>
          </a:ln>
        </p:spPr>
        <p:txBody>
          <a:bodyPr>
            <a:prstTxWarp prst="textNoShape">
              <a:avLst/>
            </a:prstTxWarp>
            <a:spAutoFit/>
          </a:bodyPr>
          <a:lstStyle/>
          <a:p>
            <a:pPr algn="ctr"/>
            <a:r>
              <a:rPr lang="en-US" u="sng">
                <a:latin typeface="Calibri" charset="0"/>
              </a:rPr>
              <a:t>Test Plate After 60 Minutes</a:t>
            </a:r>
            <a:endParaRPr lang="en-US" sz="1800" u="sng"/>
          </a:p>
        </p:txBody>
      </p:sp>
      <p:sp>
        <p:nvSpPr>
          <p:cNvPr id="16" name="Freeform 15"/>
          <p:cNvSpPr/>
          <p:nvPr/>
        </p:nvSpPr>
        <p:spPr>
          <a:xfrm>
            <a:off x="684213" y="3900488"/>
            <a:ext cx="144462"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7" name="Freeform 16"/>
          <p:cNvSpPr/>
          <p:nvPr/>
        </p:nvSpPr>
        <p:spPr>
          <a:xfrm>
            <a:off x="1101725" y="3919538"/>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 name="Freeform 17"/>
          <p:cNvSpPr/>
          <p:nvPr/>
        </p:nvSpPr>
        <p:spPr>
          <a:xfrm>
            <a:off x="898525" y="4297363"/>
            <a:ext cx="144463"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Freeform 18"/>
          <p:cNvSpPr/>
          <p:nvPr/>
        </p:nvSpPr>
        <p:spPr>
          <a:xfrm>
            <a:off x="1116013" y="4137025"/>
            <a:ext cx="146050" cy="363538"/>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 name="Freeform 19"/>
          <p:cNvSpPr/>
          <p:nvPr/>
        </p:nvSpPr>
        <p:spPr>
          <a:xfrm>
            <a:off x="971550" y="3956050"/>
            <a:ext cx="144463"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 name="Freeform 20"/>
          <p:cNvSpPr/>
          <p:nvPr/>
        </p:nvSpPr>
        <p:spPr>
          <a:xfrm>
            <a:off x="825500" y="4354513"/>
            <a:ext cx="146050"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 name="Freeform 21"/>
          <p:cNvSpPr/>
          <p:nvPr/>
        </p:nvSpPr>
        <p:spPr>
          <a:xfrm>
            <a:off x="803275" y="3759200"/>
            <a:ext cx="146050" cy="363538"/>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3" name="Freeform 22"/>
          <p:cNvSpPr/>
          <p:nvPr/>
        </p:nvSpPr>
        <p:spPr>
          <a:xfrm>
            <a:off x="771525" y="4267200"/>
            <a:ext cx="144463" cy="363538"/>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4" name="Freeform 23"/>
          <p:cNvSpPr/>
          <p:nvPr/>
        </p:nvSpPr>
        <p:spPr>
          <a:xfrm>
            <a:off x="2176463" y="4356100"/>
            <a:ext cx="144462"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5" name="Freeform 24"/>
          <p:cNvSpPr/>
          <p:nvPr/>
        </p:nvSpPr>
        <p:spPr>
          <a:xfrm>
            <a:off x="2051050" y="3773488"/>
            <a:ext cx="146050"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Freeform 25"/>
          <p:cNvSpPr/>
          <p:nvPr/>
        </p:nvSpPr>
        <p:spPr>
          <a:xfrm>
            <a:off x="2290763" y="3662363"/>
            <a:ext cx="146050"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7" name="Freeform 26"/>
          <p:cNvSpPr/>
          <p:nvPr/>
        </p:nvSpPr>
        <p:spPr>
          <a:xfrm>
            <a:off x="658813" y="4224338"/>
            <a:ext cx="144462"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8" name="Freeform 27"/>
          <p:cNvSpPr/>
          <p:nvPr/>
        </p:nvSpPr>
        <p:spPr>
          <a:xfrm>
            <a:off x="3995738" y="4281488"/>
            <a:ext cx="146050"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9" name="Freeform 28"/>
          <p:cNvSpPr/>
          <p:nvPr/>
        </p:nvSpPr>
        <p:spPr>
          <a:xfrm>
            <a:off x="4127500" y="3643313"/>
            <a:ext cx="144463"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0" name="Freeform 29"/>
          <p:cNvSpPr/>
          <p:nvPr/>
        </p:nvSpPr>
        <p:spPr>
          <a:xfrm>
            <a:off x="3708400" y="4187825"/>
            <a:ext cx="144463" cy="363538"/>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1" name="Freeform 30"/>
          <p:cNvSpPr/>
          <p:nvPr/>
        </p:nvSpPr>
        <p:spPr>
          <a:xfrm>
            <a:off x="5011738" y="4086225"/>
            <a:ext cx="144462" cy="363538"/>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2" name="Freeform 31"/>
          <p:cNvSpPr/>
          <p:nvPr/>
        </p:nvSpPr>
        <p:spPr>
          <a:xfrm>
            <a:off x="5157788" y="3956050"/>
            <a:ext cx="144462"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33" name="Picture 2"/>
          <p:cNvPicPr>
            <a:picLocks noChangeAspect="1" noChangeArrowheads="1"/>
          </p:cNvPicPr>
          <p:nvPr/>
        </p:nvPicPr>
        <p:blipFill>
          <a:blip r:embed="rId5" cstate="print"/>
          <a:srcRect/>
          <a:stretch>
            <a:fillRect/>
          </a:stretch>
        </p:blipFill>
        <p:spPr bwMode="auto">
          <a:xfrm>
            <a:off x="3906838" y="4529138"/>
            <a:ext cx="171450" cy="390525"/>
          </a:xfrm>
          <a:prstGeom prst="rect">
            <a:avLst/>
          </a:prstGeom>
          <a:noFill/>
          <a:ln w="9525">
            <a:noFill/>
            <a:miter lim="800000"/>
            <a:headEnd/>
            <a:tailEnd/>
          </a:ln>
        </p:spPr>
      </p:pic>
      <p:sp>
        <p:nvSpPr>
          <p:cNvPr id="34" name="Freeform 33"/>
          <p:cNvSpPr/>
          <p:nvPr/>
        </p:nvSpPr>
        <p:spPr>
          <a:xfrm>
            <a:off x="5003800" y="4246563"/>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5" name="Freeform 34"/>
          <p:cNvSpPr/>
          <p:nvPr/>
        </p:nvSpPr>
        <p:spPr>
          <a:xfrm>
            <a:off x="4083050" y="4006850"/>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6" name="Freeform 35"/>
          <p:cNvSpPr/>
          <p:nvPr/>
        </p:nvSpPr>
        <p:spPr>
          <a:xfrm>
            <a:off x="8113713" y="4057650"/>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Freeform 36"/>
          <p:cNvSpPr/>
          <p:nvPr/>
        </p:nvSpPr>
        <p:spPr>
          <a:xfrm>
            <a:off x="5302250" y="4427538"/>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8" name="Freeform 37"/>
          <p:cNvSpPr/>
          <p:nvPr/>
        </p:nvSpPr>
        <p:spPr>
          <a:xfrm>
            <a:off x="5084763" y="4354513"/>
            <a:ext cx="144462"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Freeform 38"/>
          <p:cNvSpPr/>
          <p:nvPr/>
        </p:nvSpPr>
        <p:spPr>
          <a:xfrm>
            <a:off x="5302250" y="4195763"/>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0" name="Freeform 39"/>
          <p:cNvSpPr/>
          <p:nvPr/>
        </p:nvSpPr>
        <p:spPr>
          <a:xfrm>
            <a:off x="5338763" y="3738563"/>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1" name="Freeform 40"/>
          <p:cNvSpPr/>
          <p:nvPr/>
        </p:nvSpPr>
        <p:spPr>
          <a:xfrm>
            <a:off x="3787775" y="3962400"/>
            <a:ext cx="146050" cy="363538"/>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2" name="Freeform 41"/>
          <p:cNvSpPr/>
          <p:nvPr/>
        </p:nvSpPr>
        <p:spPr>
          <a:xfrm>
            <a:off x="3922713" y="3854450"/>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3" name="Freeform 42"/>
          <p:cNvSpPr/>
          <p:nvPr/>
        </p:nvSpPr>
        <p:spPr>
          <a:xfrm>
            <a:off x="7969250" y="4081463"/>
            <a:ext cx="144463"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4" name="Freeform 43"/>
          <p:cNvSpPr/>
          <p:nvPr/>
        </p:nvSpPr>
        <p:spPr>
          <a:xfrm>
            <a:off x="7896225" y="3978275"/>
            <a:ext cx="144463"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5" name="Freeform 44"/>
          <p:cNvSpPr/>
          <p:nvPr/>
        </p:nvSpPr>
        <p:spPr>
          <a:xfrm>
            <a:off x="7939088" y="4478338"/>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6" name="Freeform 45"/>
          <p:cNvSpPr/>
          <p:nvPr/>
        </p:nvSpPr>
        <p:spPr>
          <a:xfrm>
            <a:off x="6762750" y="4148138"/>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 name="Freeform 46"/>
          <p:cNvSpPr/>
          <p:nvPr/>
        </p:nvSpPr>
        <p:spPr>
          <a:xfrm>
            <a:off x="6480175" y="4100513"/>
            <a:ext cx="146050"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8" name="Freeform 47"/>
          <p:cNvSpPr/>
          <p:nvPr/>
        </p:nvSpPr>
        <p:spPr>
          <a:xfrm>
            <a:off x="7939088" y="4354513"/>
            <a:ext cx="146050"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9" name="Freeform 48"/>
          <p:cNvSpPr/>
          <p:nvPr/>
        </p:nvSpPr>
        <p:spPr>
          <a:xfrm>
            <a:off x="7794625" y="4144963"/>
            <a:ext cx="144463"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 name="Freeform 49"/>
          <p:cNvSpPr/>
          <p:nvPr/>
        </p:nvSpPr>
        <p:spPr>
          <a:xfrm>
            <a:off x="8113713" y="4137025"/>
            <a:ext cx="146050" cy="363538"/>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 name="Freeform 50"/>
          <p:cNvSpPr/>
          <p:nvPr/>
        </p:nvSpPr>
        <p:spPr>
          <a:xfrm>
            <a:off x="8186738" y="3825875"/>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Freeform 51"/>
          <p:cNvSpPr/>
          <p:nvPr/>
        </p:nvSpPr>
        <p:spPr>
          <a:xfrm>
            <a:off x="8113713" y="4354513"/>
            <a:ext cx="146050"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Freeform 52"/>
          <p:cNvSpPr/>
          <p:nvPr/>
        </p:nvSpPr>
        <p:spPr>
          <a:xfrm>
            <a:off x="7823200" y="4376738"/>
            <a:ext cx="146050" cy="363537"/>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4" name="Freeform 53"/>
          <p:cNvSpPr/>
          <p:nvPr/>
        </p:nvSpPr>
        <p:spPr>
          <a:xfrm>
            <a:off x="8316913" y="4311650"/>
            <a:ext cx="146050" cy="361950"/>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5" name="Freeform 54"/>
          <p:cNvSpPr/>
          <p:nvPr/>
        </p:nvSpPr>
        <p:spPr>
          <a:xfrm>
            <a:off x="8012113" y="3781425"/>
            <a:ext cx="146050" cy="363538"/>
          </a:xfrm>
          <a:custGeom>
            <a:avLst/>
            <a:gdLst>
              <a:gd name="connsiteX0" fmla="*/ 58057 w 145372"/>
              <a:gd name="connsiteY0" fmla="*/ 0 h 362857"/>
              <a:gd name="connsiteX1" fmla="*/ 43543 w 145372"/>
              <a:gd name="connsiteY1" fmla="*/ 159657 h 362857"/>
              <a:gd name="connsiteX2" fmla="*/ 130629 w 145372"/>
              <a:gd name="connsiteY2" fmla="*/ 188685 h 362857"/>
              <a:gd name="connsiteX3" fmla="*/ 130629 w 145372"/>
              <a:gd name="connsiteY3" fmla="*/ 333828 h 362857"/>
              <a:gd name="connsiteX4" fmla="*/ 87086 w 145372"/>
              <a:gd name="connsiteY4" fmla="*/ 362857 h 362857"/>
              <a:gd name="connsiteX5" fmla="*/ 0 w 145372"/>
              <a:gd name="connsiteY5" fmla="*/ 348342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72" h="362857">
                <a:moveTo>
                  <a:pt x="58057" y="0"/>
                </a:moveTo>
                <a:cubicBezTo>
                  <a:pt x="45422" y="21059"/>
                  <a:pt x="-45007" y="130141"/>
                  <a:pt x="43543" y="159657"/>
                </a:cubicBezTo>
                <a:lnTo>
                  <a:pt x="130629" y="188685"/>
                </a:lnTo>
                <a:cubicBezTo>
                  <a:pt x="135291" y="221320"/>
                  <a:pt x="161335" y="295446"/>
                  <a:pt x="130629" y="333828"/>
                </a:cubicBezTo>
                <a:cubicBezTo>
                  <a:pt x="119732" y="347450"/>
                  <a:pt x="101600" y="353181"/>
                  <a:pt x="87086" y="362857"/>
                </a:cubicBezTo>
                <a:lnTo>
                  <a:pt x="0" y="348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TextBox 3"/>
          <p:cNvSpPr txBox="1"/>
          <p:nvPr/>
        </p:nvSpPr>
        <p:spPr>
          <a:xfrm>
            <a:off x="685800" y="5638800"/>
            <a:ext cx="7830777" cy="400110"/>
          </a:xfrm>
          <a:prstGeom prst="rect">
            <a:avLst/>
          </a:prstGeom>
          <a:noFill/>
        </p:spPr>
        <p:txBody>
          <a:bodyPr wrap="none" rtlCol="0">
            <a:spAutoFit/>
          </a:bodyPr>
          <a:lstStyle/>
          <a:p>
            <a:r>
              <a:rPr lang="en-US" sz="2000" dirty="0" smtClean="0"/>
              <a:t>Remember: Drug is not present on test plate – only the conditioning ions</a:t>
            </a:r>
            <a:r>
              <a:rPr lang="en-US" dirty="0" smtClean="0"/>
              <a:t>.</a:t>
            </a:r>
            <a:endParaRPr lang="en-US" dirty="0"/>
          </a:p>
        </p:txBody>
      </p:sp>
      <p:sp>
        <p:nvSpPr>
          <p:cNvPr id="56" name="TextBox 55"/>
          <p:cNvSpPr txBox="1"/>
          <p:nvPr/>
        </p:nvSpPr>
        <p:spPr>
          <a:xfrm>
            <a:off x="762000" y="3429000"/>
            <a:ext cx="1506993" cy="369332"/>
          </a:xfrm>
          <a:prstGeom prst="rect">
            <a:avLst/>
          </a:prstGeom>
          <a:noFill/>
        </p:spPr>
        <p:txBody>
          <a:bodyPr wrap="none" rtlCol="0">
            <a:spAutoFit/>
          </a:bodyPr>
          <a:lstStyle/>
          <a:p>
            <a:r>
              <a:rPr lang="en-US" dirty="0" smtClean="0"/>
              <a:t>CS+             CS-</a:t>
            </a:r>
            <a:endParaRPr lang="en-US" dirty="0"/>
          </a:p>
        </p:txBody>
      </p:sp>
    </p:spTree>
    <p:extLst>
      <p:ext uri="{BB962C8B-B14F-4D97-AF65-F5344CB8AC3E}">
        <p14:creationId xmlns:p14="http://schemas.microsoft.com/office/powerpoint/2010/main" val="3483201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438"/>
            <a:ext cx="9144000" cy="1056362"/>
          </a:xfrm>
        </p:spPr>
        <p:txBody>
          <a:bodyPr>
            <a:normAutofit/>
          </a:bodyPr>
          <a:lstStyle/>
          <a:p>
            <a:r>
              <a:rPr lang="en-US" sz="4800" b="1" dirty="0" smtClean="0"/>
              <a:t>MAP Exposure &amp; Preference</a:t>
            </a:r>
            <a:endParaRPr lang="en-US" sz="4800" b="1" dirty="0"/>
          </a:p>
        </p:txBody>
      </p:sp>
      <p:sp>
        <p:nvSpPr>
          <p:cNvPr id="9" name="Text Box 10"/>
          <p:cNvSpPr txBox="1">
            <a:spLocks noChangeArrowheads="1"/>
          </p:cNvSpPr>
          <p:nvPr/>
        </p:nvSpPr>
        <p:spPr bwMode="auto">
          <a:xfrm>
            <a:off x="457200" y="4949785"/>
            <a:ext cx="8382000" cy="1600438"/>
          </a:xfrm>
          <a:prstGeom prst="rect">
            <a:avLst/>
          </a:prstGeom>
          <a:noFill/>
          <a:ln w="9525" algn="ctr">
            <a:noFill/>
            <a:miter lim="800000"/>
            <a:headEnd/>
            <a:tailEnd/>
          </a:ln>
          <a:effectLst/>
        </p:spPr>
        <p:txBody>
          <a:bodyPr wrap="squar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algn="ctr" eaLnBrk="0" fontAlgn="base" hangingPunct="0">
              <a:spcBef>
                <a:spcPct val="0"/>
              </a:spcBef>
              <a:spcAft>
                <a:spcPct val="0"/>
              </a:spcAft>
              <a:defRPr>
                <a:solidFill>
                  <a:schemeClr val="tx1"/>
                </a:solidFill>
                <a:latin typeface="Garamond" charset="0"/>
                <a:ea typeface="ＭＳ Ｐゴシック" charset="0"/>
              </a:defRPr>
            </a:lvl6pPr>
            <a:lvl7pPr marL="2971800" indent="-228600" algn="ctr" eaLnBrk="0" fontAlgn="base" hangingPunct="0">
              <a:spcBef>
                <a:spcPct val="0"/>
              </a:spcBef>
              <a:spcAft>
                <a:spcPct val="0"/>
              </a:spcAft>
              <a:defRPr>
                <a:solidFill>
                  <a:schemeClr val="tx1"/>
                </a:solidFill>
                <a:latin typeface="Garamond" charset="0"/>
                <a:ea typeface="ＭＳ Ｐゴシック" charset="0"/>
              </a:defRPr>
            </a:lvl7pPr>
            <a:lvl8pPr marL="3429000" indent="-228600" algn="ctr" eaLnBrk="0" fontAlgn="base" hangingPunct="0">
              <a:spcBef>
                <a:spcPct val="0"/>
              </a:spcBef>
              <a:spcAft>
                <a:spcPct val="0"/>
              </a:spcAft>
              <a:defRPr>
                <a:solidFill>
                  <a:schemeClr val="tx1"/>
                </a:solidFill>
                <a:latin typeface="Garamond" charset="0"/>
                <a:ea typeface="ＭＳ Ｐゴシック" charset="0"/>
              </a:defRPr>
            </a:lvl8pPr>
            <a:lvl9pPr marL="3886200" indent="-228600" algn="ctr" eaLnBrk="0" fontAlgn="base" hangingPunct="0">
              <a:spcBef>
                <a:spcPct val="0"/>
              </a:spcBef>
              <a:spcAft>
                <a:spcPct val="0"/>
              </a:spcAft>
              <a:defRPr>
                <a:solidFill>
                  <a:schemeClr val="tx1"/>
                </a:solidFill>
                <a:latin typeface="Garamond" charset="0"/>
                <a:ea typeface="ＭＳ Ｐゴシック" charset="0"/>
              </a:defRPr>
            </a:lvl9pPr>
          </a:lstStyle>
          <a:p>
            <a:pPr eaLnBrk="0" fontAlgn="base" hangingPunct="0">
              <a:spcBef>
                <a:spcPct val="0"/>
              </a:spcBef>
              <a:spcAft>
                <a:spcPct val="0"/>
              </a:spcAft>
              <a:defRPr/>
            </a:pPr>
            <a:r>
              <a:rPr lang="en-US" sz="2000" dirty="0" smtClean="0">
                <a:solidFill>
                  <a:srgbClr val="000000"/>
                </a:solidFill>
                <a:latin typeface="+mn-lt"/>
                <a:cs typeface="ＭＳ Ｐゴシック" charset="0"/>
              </a:rPr>
              <a:t>Mean (± SEM) salt  context preference for MAP conditioning. The 17 µM and 500 µM drug pairings produced significant preference for the paired ion during testing. </a:t>
            </a:r>
            <a:r>
              <a:rPr lang="en-US" sz="2000" dirty="0">
                <a:solidFill>
                  <a:srgbClr val="000000"/>
                </a:solidFill>
                <a:latin typeface="+mn-lt"/>
                <a:cs typeface="ＭＳ Ｐゴシック" charset="0"/>
              </a:rPr>
              <a:t>However, for the MAP pre-exposed groups, </a:t>
            </a:r>
            <a:r>
              <a:rPr lang="en-US" sz="2000" dirty="0" smtClean="0">
                <a:solidFill>
                  <a:srgbClr val="000000"/>
                </a:solidFill>
                <a:latin typeface="+mn-lt"/>
                <a:cs typeface="ＭＳ Ｐゴシック" charset="0"/>
              </a:rPr>
              <a:t>there was no significant </a:t>
            </a:r>
            <a:r>
              <a:rPr lang="en-US" sz="2000" dirty="0">
                <a:solidFill>
                  <a:srgbClr val="000000"/>
                </a:solidFill>
                <a:latin typeface="+mn-lt"/>
                <a:cs typeface="ＭＳ Ｐゴシック" charset="0"/>
              </a:rPr>
              <a:t>effect of MAP conditioning dose on </a:t>
            </a:r>
            <a:r>
              <a:rPr lang="en-US" sz="2000" dirty="0" smtClean="0">
                <a:solidFill>
                  <a:srgbClr val="000000"/>
                </a:solidFill>
                <a:latin typeface="+mn-lt"/>
                <a:cs typeface="ＭＳ Ｐゴシック" charset="0"/>
              </a:rPr>
              <a:t>the preference index. </a:t>
            </a:r>
          </a:p>
          <a:p>
            <a:pPr eaLnBrk="0" fontAlgn="base" hangingPunct="0">
              <a:spcBef>
                <a:spcPct val="0"/>
              </a:spcBef>
              <a:spcAft>
                <a:spcPct val="0"/>
              </a:spcAft>
              <a:defRPr/>
            </a:pPr>
            <a:endParaRPr lang="en-US" dirty="0" smtClean="0">
              <a:solidFill>
                <a:srgbClr val="FFFFFF"/>
              </a:solidFill>
              <a:cs typeface="ＭＳ Ｐゴシック"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007134322"/>
              </p:ext>
            </p:extLst>
          </p:nvPr>
        </p:nvGraphicFramePr>
        <p:xfrm>
          <a:off x="2133600" y="1066800"/>
          <a:ext cx="4965848" cy="3814735"/>
        </p:xfrm>
        <a:graphic>
          <a:graphicData uri="http://schemas.openxmlformats.org/presentationml/2006/ole">
            <mc:AlternateContent xmlns:mc="http://schemas.openxmlformats.org/markup-compatibility/2006">
              <mc:Choice xmlns:v="urn:schemas-microsoft-com:vml" Requires="v">
                <p:oleObj spid="_x0000_s1076" name="Acrobat Document" r:id="rId5" imgW="7067314" imgH="5429054" progId="Acrobat.Document.11">
                  <p:embed/>
                </p:oleObj>
              </mc:Choice>
              <mc:Fallback>
                <p:oleObj name="Acrobat Document" r:id="rId5" imgW="7067314" imgH="5429054" progId="Acrobat.Document.11">
                  <p:embed/>
                  <p:pic>
                    <p:nvPicPr>
                      <p:cNvPr id="0" name=""/>
                      <p:cNvPicPr/>
                      <p:nvPr/>
                    </p:nvPicPr>
                    <p:blipFill>
                      <a:blip r:embed="rId6"/>
                      <a:stretch>
                        <a:fillRect/>
                      </a:stretch>
                    </p:blipFill>
                    <p:spPr>
                      <a:xfrm>
                        <a:off x="2133600" y="1066800"/>
                        <a:ext cx="4965848" cy="3814735"/>
                      </a:xfrm>
                      <a:prstGeom prst="rect">
                        <a:avLst/>
                      </a:prstGeom>
                    </p:spPr>
                  </p:pic>
                </p:oleObj>
              </mc:Fallback>
            </mc:AlternateContent>
          </a:graphicData>
        </a:graphic>
      </p:graphicFrame>
    </p:spTree>
    <p:extLst>
      <p:ext uri="{BB962C8B-B14F-4D97-AF65-F5344CB8AC3E}">
        <p14:creationId xmlns:p14="http://schemas.microsoft.com/office/powerpoint/2010/main" val="2657297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438"/>
            <a:ext cx="9144000" cy="1056362"/>
          </a:xfrm>
        </p:spPr>
        <p:txBody>
          <a:bodyPr>
            <a:normAutofit/>
          </a:bodyPr>
          <a:lstStyle/>
          <a:p>
            <a:r>
              <a:rPr lang="en-US" sz="4800" b="1" dirty="0" smtClean="0"/>
              <a:t>Dopamine Mutants</a:t>
            </a:r>
            <a:endParaRPr lang="en-US" sz="4800" b="1" dirty="0"/>
          </a:p>
        </p:txBody>
      </p:sp>
      <p:sp>
        <p:nvSpPr>
          <p:cNvPr id="7" name="Text Box 10"/>
          <p:cNvSpPr txBox="1">
            <a:spLocks noChangeArrowheads="1"/>
          </p:cNvSpPr>
          <p:nvPr/>
        </p:nvSpPr>
        <p:spPr bwMode="auto">
          <a:xfrm>
            <a:off x="990600" y="4960620"/>
            <a:ext cx="7315200" cy="1323439"/>
          </a:xfrm>
          <a:prstGeom prst="rect">
            <a:avLst/>
          </a:prstGeom>
          <a:noFill/>
          <a:ln w="9525" algn="ctr">
            <a:noFill/>
            <a:miter lim="800000"/>
            <a:headEnd/>
            <a:tailEnd/>
          </a:ln>
          <a:effectLst/>
        </p:spPr>
        <p:txBody>
          <a:bodyPr wrap="squar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algn="ctr" eaLnBrk="0" fontAlgn="base" hangingPunct="0">
              <a:spcBef>
                <a:spcPct val="0"/>
              </a:spcBef>
              <a:spcAft>
                <a:spcPct val="0"/>
              </a:spcAft>
              <a:defRPr>
                <a:solidFill>
                  <a:schemeClr val="tx1"/>
                </a:solidFill>
                <a:latin typeface="Garamond" charset="0"/>
                <a:ea typeface="ＭＳ Ｐゴシック" charset="0"/>
              </a:defRPr>
            </a:lvl6pPr>
            <a:lvl7pPr marL="2971800" indent="-228600" algn="ctr" eaLnBrk="0" fontAlgn="base" hangingPunct="0">
              <a:spcBef>
                <a:spcPct val="0"/>
              </a:spcBef>
              <a:spcAft>
                <a:spcPct val="0"/>
              </a:spcAft>
              <a:defRPr>
                <a:solidFill>
                  <a:schemeClr val="tx1"/>
                </a:solidFill>
                <a:latin typeface="Garamond" charset="0"/>
                <a:ea typeface="ＭＳ Ｐゴシック" charset="0"/>
              </a:defRPr>
            </a:lvl7pPr>
            <a:lvl8pPr marL="3429000" indent="-228600" algn="ctr" eaLnBrk="0" fontAlgn="base" hangingPunct="0">
              <a:spcBef>
                <a:spcPct val="0"/>
              </a:spcBef>
              <a:spcAft>
                <a:spcPct val="0"/>
              </a:spcAft>
              <a:defRPr>
                <a:solidFill>
                  <a:schemeClr val="tx1"/>
                </a:solidFill>
                <a:latin typeface="Garamond" charset="0"/>
                <a:ea typeface="ＭＳ Ｐゴシック" charset="0"/>
              </a:defRPr>
            </a:lvl8pPr>
            <a:lvl9pPr marL="3886200" indent="-228600" algn="ctr" eaLnBrk="0" fontAlgn="base" hangingPunct="0">
              <a:spcBef>
                <a:spcPct val="0"/>
              </a:spcBef>
              <a:spcAft>
                <a:spcPct val="0"/>
              </a:spcAft>
              <a:defRPr>
                <a:solidFill>
                  <a:schemeClr val="tx1"/>
                </a:solidFill>
                <a:latin typeface="Garamond" charset="0"/>
                <a:ea typeface="ＭＳ Ｐゴシック" charset="0"/>
              </a:defRPr>
            </a:lvl9pPr>
          </a:lstStyle>
          <a:p>
            <a:pPr eaLnBrk="0" fontAlgn="base" hangingPunct="0">
              <a:spcBef>
                <a:spcPct val="0"/>
              </a:spcBef>
              <a:spcAft>
                <a:spcPct val="0"/>
              </a:spcAft>
            </a:pPr>
            <a:r>
              <a:rPr lang="en-US" sz="2000" dirty="0">
                <a:latin typeface="+mn-lt"/>
                <a:cs typeface="ＭＳ Ｐゴシック" charset="0"/>
              </a:rPr>
              <a:t>Effect of </a:t>
            </a:r>
            <a:r>
              <a:rPr lang="en-US" sz="2000" dirty="0" smtClean="0">
                <a:latin typeface="+mn-lt"/>
                <a:cs typeface="ＭＳ Ｐゴシック" charset="0"/>
              </a:rPr>
              <a:t>deletion of genes for the vesicular monoamine transporter (</a:t>
            </a:r>
            <a:r>
              <a:rPr lang="en-US" sz="2000" i="1" dirty="0" smtClean="0">
                <a:latin typeface="+mn-lt"/>
                <a:cs typeface="ＭＳ Ｐゴシック" charset="0"/>
              </a:rPr>
              <a:t>cat-1</a:t>
            </a:r>
            <a:r>
              <a:rPr lang="en-US" sz="2000" dirty="0" smtClean="0">
                <a:latin typeface="+mn-lt"/>
                <a:cs typeface="ＭＳ Ｐゴシック" charset="0"/>
              </a:rPr>
              <a:t>) and tyrosine hydroxylase (</a:t>
            </a:r>
            <a:r>
              <a:rPr lang="en-US" sz="2000" i="1" dirty="0" smtClean="0">
                <a:latin typeface="+mn-lt"/>
                <a:cs typeface="ＭＳ Ｐゴシック" charset="0"/>
              </a:rPr>
              <a:t>cat-2</a:t>
            </a:r>
            <a:r>
              <a:rPr lang="en-US" sz="2000" dirty="0" smtClean="0">
                <a:latin typeface="+mn-lt"/>
                <a:cs typeface="ＭＳ Ｐゴシック" charset="0"/>
              </a:rPr>
              <a:t>) on conditioned preference for MAP and cocaine. Asterisks indicate </a:t>
            </a:r>
            <a:r>
              <a:rPr lang="en-US" sz="2000" dirty="0">
                <a:latin typeface="+mn-lt"/>
                <a:cs typeface="ＭＳ Ｐゴシック" charset="0"/>
              </a:rPr>
              <a:t>a significant </a:t>
            </a:r>
            <a:r>
              <a:rPr lang="en-US" sz="2000" dirty="0" smtClean="0">
                <a:latin typeface="+mn-lt"/>
                <a:cs typeface="ＭＳ Ｐゴシック" charset="0"/>
              </a:rPr>
              <a:t>decrease in preference compared compared </a:t>
            </a:r>
            <a:r>
              <a:rPr lang="en-US" sz="2000" dirty="0">
                <a:latin typeface="+mn-lt"/>
                <a:cs typeface="ＭＳ Ｐゴシック" charset="0"/>
              </a:rPr>
              <a:t>to </a:t>
            </a:r>
            <a:r>
              <a:rPr lang="en-US" sz="2000" dirty="0" smtClean="0">
                <a:latin typeface="+mn-lt"/>
                <a:cs typeface="ＭＳ Ｐゴシック" charset="0"/>
              </a:rPr>
              <a:t>wild-type (control) worms (N2).</a:t>
            </a:r>
            <a:endParaRPr lang="en-US" sz="2000" dirty="0">
              <a:latin typeface="+mn-lt"/>
              <a:cs typeface="ＭＳ Ｐゴシック" charset="0"/>
            </a:endParaRPr>
          </a:p>
        </p:txBody>
      </p:sp>
      <p:sp>
        <p:nvSpPr>
          <p:cNvPr id="5" name="Rectangle 3"/>
          <p:cNvSpPr>
            <a:spLocks noChangeArrowheads="1"/>
          </p:cNvSpPr>
          <p:nvPr/>
        </p:nvSpPr>
        <p:spPr bwMode="auto">
          <a:xfrm>
            <a:off x="1257300" y="990600"/>
            <a:ext cx="6629400" cy="3886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pic>
        <p:nvPicPr>
          <p:cNvPr id="8" name="Content Placeholder 3" descr="C:\Users\hmusselm\Pictures\CPP Picture  5.png"/>
          <p:cNvPicPr>
            <a:picLocks/>
          </p:cNvPicPr>
          <p:nvPr/>
        </p:nvPicPr>
        <p:blipFill>
          <a:blip r:embed="rId4" cstate="print"/>
          <a:srcRect/>
          <a:stretch>
            <a:fillRect/>
          </a:stretch>
        </p:blipFill>
        <p:spPr bwMode="auto">
          <a:xfrm>
            <a:off x="1447800" y="1143000"/>
            <a:ext cx="6156325" cy="3733800"/>
          </a:xfrm>
          <a:prstGeom prst="rect">
            <a:avLst/>
          </a:prstGeom>
          <a:noFill/>
          <a:ln w="9525">
            <a:noFill/>
            <a:miter lim="800000"/>
            <a:headEnd/>
            <a:tailEnd/>
          </a:ln>
        </p:spPr>
      </p:pic>
    </p:spTree>
    <p:extLst>
      <p:ext uri="{BB962C8B-B14F-4D97-AF65-F5344CB8AC3E}">
        <p14:creationId xmlns:p14="http://schemas.microsoft.com/office/powerpoint/2010/main" val="2400026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438"/>
            <a:ext cx="9144000" cy="1056362"/>
          </a:xfrm>
        </p:spPr>
        <p:txBody>
          <a:bodyPr>
            <a:normAutofit/>
          </a:bodyPr>
          <a:lstStyle/>
          <a:p>
            <a:r>
              <a:rPr lang="en-US" sz="4800" b="1" dirty="0" smtClean="0"/>
              <a:t>Summary &amp; Conclusions</a:t>
            </a:r>
            <a:endParaRPr lang="en-US" sz="4800" b="1" dirty="0"/>
          </a:p>
        </p:txBody>
      </p:sp>
      <p:sp>
        <p:nvSpPr>
          <p:cNvPr id="5" name="Rectangle 3"/>
          <p:cNvSpPr txBox="1">
            <a:spLocks noChangeArrowheads="1"/>
          </p:cNvSpPr>
          <p:nvPr/>
        </p:nvSpPr>
        <p:spPr>
          <a:xfrm>
            <a:off x="533400" y="1295400"/>
            <a:ext cx="7924800" cy="5181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600"/>
              </a:spcBef>
              <a:buFont typeface="Arial"/>
              <a:buChar char="•"/>
              <a:defRPr/>
            </a:pPr>
            <a:r>
              <a:rPr lang="en-US" sz="2800" i="1" dirty="0" smtClean="0"/>
              <a:t>C. </a:t>
            </a:r>
            <a:r>
              <a:rPr lang="en-US" sz="2800" i="1" dirty="0" err="1" smtClean="0"/>
              <a:t>elegans</a:t>
            </a:r>
            <a:r>
              <a:rPr lang="en-US" sz="2800" i="1" dirty="0" smtClean="0"/>
              <a:t> </a:t>
            </a:r>
            <a:r>
              <a:rPr lang="en-US" sz="2800" dirty="0" smtClean="0"/>
              <a:t>exhibit responses similar to what is seen in humans and other vertebrates:</a:t>
            </a:r>
          </a:p>
          <a:p>
            <a:pPr lvl="1">
              <a:lnSpc>
                <a:spcPct val="110000"/>
              </a:lnSpc>
              <a:spcBef>
                <a:spcPts val="600"/>
              </a:spcBef>
              <a:buSzPct val="50000"/>
              <a:buFont typeface="Wingdings" charset="2"/>
              <a:buChar char="Ø"/>
              <a:defRPr/>
            </a:pPr>
            <a:r>
              <a:rPr lang="en-US" sz="2400" dirty="0" smtClean="0"/>
              <a:t>display </a:t>
            </a:r>
            <a:r>
              <a:rPr lang="en-US" sz="2400" dirty="0"/>
              <a:t>a significant preference for methamphetamine, cocaine, ethanol, morphine, </a:t>
            </a:r>
            <a:r>
              <a:rPr lang="en-US" sz="2400" dirty="0" smtClean="0"/>
              <a:t>nicotine, a </a:t>
            </a:r>
            <a:r>
              <a:rPr lang="en-US" sz="2400" dirty="0"/>
              <a:t>CB1 agonist, and other drugs of abuse.</a:t>
            </a:r>
          </a:p>
          <a:p>
            <a:pPr lvl="1">
              <a:lnSpc>
                <a:spcPct val="110000"/>
              </a:lnSpc>
              <a:spcBef>
                <a:spcPts val="600"/>
              </a:spcBef>
              <a:buSzPct val="50000"/>
              <a:buFont typeface="Wingdings" charset="2"/>
              <a:buChar char="Ø"/>
              <a:defRPr/>
            </a:pPr>
            <a:r>
              <a:rPr lang="en-US" sz="2400" dirty="0" smtClean="0"/>
              <a:t>display </a:t>
            </a:r>
            <a:r>
              <a:rPr lang="en-US" sz="2400" dirty="0"/>
              <a:t>a significant decrease in drug </a:t>
            </a:r>
            <a:r>
              <a:rPr lang="en-US" sz="2400" dirty="0" smtClean="0"/>
              <a:t>preference following pretreatment with naltrexone (</a:t>
            </a:r>
            <a:r>
              <a:rPr lang="en-US" sz="2400" dirty="0" err="1" smtClean="0"/>
              <a:t>Revia</a:t>
            </a:r>
            <a:r>
              <a:rPr lang="en-US" sz="2400" dirty="0" smtClean="0"/>
              <a:t>; </a:t>
            </a:r>
            <a:r>
              <a:rPr lang="en-US" sz="2400" dirty="0" err="1" smtClean="0"/>
              <a:t>Vivitrol</a:t>
            </a:r>
            <a:r>
              <a:rPr lang="en-US" sz="2400" dirty="0" smtClean="0"/>
              <a:t>).</a:t>
            </a:r>
            <a:endParaRPr lang="en-US" sz="2400" dirty="0"/>
          </a:p>
          <a:p>
            <a:pPr lvl="1">
              <a:lnSpc>
                <a:spcPct val="110000"/>
              </a:lnSpc>
              <a:spcBef>
                <a:spcPts val="600"/>
              </a:spcBef>
              <a:buSzPct val="50000"/>
              <a:buFont typeface="Wingdings" charset="2"/>
              <a:buChar char="Ø"/>
              <a:defRPr/>
            </a:pPr>
            <a:r>
              <a:rPr lang="en-US" sz="2400" dirty="0" smtClean="0"/>
              <a:t>display reward behavior following context conditioning that appears to be dopamine-dependent.</a:t>
            </a:r>
          </a:p>
          <a:p>
            <a:pPr>
              <a:lnSpc>
                <a:spcPct val="110000"/>
              </a:lnSpc>
              <a:spcBef>
                <a:spcPts val="600"/>
              </a:spcBef>
              <a:buFont typeface="Arial"/>
              <a:buChar char="•"/>
              <a:defRPr/>
            </a:pPr>
            <a:r>
              <a:rPr lang="en-US" sz="2800" dirty="0" smtClean="0"/>
              <a:t>Current studies focus on identifying the underlying neural mechanisms of these behaviors, as well as examining potential pharmacotherapies for drug and alcohol addiction.</a:t>
            </a:r>
            <a:endParaRPr lang="en-US" sz="2800" dirty="0"/>
          </a:p>
        </p:txBody>
      </p:sp>
    </p:spTree>
    <p:extLst>
      <p:ext uri="{BB962C8B-B14F-4D97-AF65-F5344CB8AC3E}">
        <p14:creationId xmlns:p14="http://schemas.microsoft.com/office/powerpoint/2010/main" val="3703467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438"/>
            <a:ext cx="9144000" cy="1056362"/>
          </a:xfrm>
        </p:spPr>
        <p:txBody>
          <a:bodyPr>
            <a:normAutofit/>
          </a:bodyPr>
          <a:lstStyle/>
          <a:p>
            <a:r>
              <a:rPr lang="en-US" sz="4800" b="1" dirty="0"/>
              <a:t>Acknowledgements</a:t>
            </a:r>
          </a:p>
        </p:txBody>
      </p:sp>
      <p:sp>
        <p:nvSpPr>
          <p:cNvPr id="3" name="Rectangle 3"/>
          <p:cNvSpPr txBox="1">
            <a:spLocks noChangeArrowheads="1"/>
          </p:cNvSpPr>
          <p:nvPr/>
        </p:nvSpPr>
        <p:spPr>
          <a:xfrm>
            <a:off x="381000" y="1219200"/>
            <a:ext cx="83058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5000"/>
              </a:lnSpc>
              <a:buClr>
                <a:schemeClr val="tx1"/>
              </a:buClr>
              <a:buFont typeface="Times" charset="0"/>
              <a:buChar char="•"/>
              <a:defRPr/>
            </a:pPr>
            <a:r>
              <a:rPr lang="en-US" sz="2800" dirty="0" smtClean="0"/>
              <a:t>Drs. Eric </a:t>
            </a:r>
            <a:r>
              <a:rPr lang="en-US" sz="2800" dirty="0" err="1" smtClean="0"/>
              <a:t>Engleman</a:t>
            </a:r>
            <a:r>
              <a:rPr lang="en-US" sz="2800" dirty="0" smtClean="0"/>
              <a:t> and Simon </a:t>
            </a:r>
            <a:r>
              <a:rPr lang="en-US" sz="2800" dirty="0" err="1" smtClean="0"/>
              <a:t>Katner</a:t>
            </a:r>
            <a:r>
              <a:rPr lang="en-US" sz="2800" dirty="0" smtClean="0"/>
              <a:t>, IUSM Dept. of Psychiatry</a:t>
            </a:r>
          </a:p>
          <a:p>
            <a:pPr>
              <a:lnSpc>
                <a:spcPct val="95000"/>
              </a:lnSpc>
              <a:buClr>
                <a:schemeClr val="tx1"/>
              </a:buClr>
              <a:buFont typeface="Times" charset="0"/>
              <a:buChar char="•"/>
              <a:defRPr/>
            </a:pPr>
            <a:r>
              <a:rPr lang="en-US" sz="2800" dirty="0" smtClean="0"/>
              <a:t>Corey Calhoun – IPREP Fellow</a:t>
            </a:r>
          </a:p>
          <a:p>
            <a:pPr>
              <a:lnSpc>
                <a:spcPct val="95000"/>
              </a:lnSpc>
              <a:buClr>
                <a:schemeClr val="tx1"/>
              </a:buClr>
              <a:buFont typeface="Times" charset="0"/>
              <a:buChar char="•"/>
              <a:defRPr/>
            </a:pPr>
            <a:r>
              <a:rPr lang="en-US" sz="2800" dirty="0" smtClean="0"/>
              <a:t>Heather </a:t>
            </a:r>
            <a:r>
              <a:rPr lang="en-US" sz="2800" dirty="0" err="1" smtClean="0"/>
              <a:t>Musselman</a:t>
            </a:r>
            <a:r>
              <a:rPr lang="en-US" sz="2800" dirty="0" smtClean="0"/>
              <a:t>, former Addiction Neuroscience graduate student, IUPUI Dept. of Psychology</a:t>
            </a:r>
          </a:p>
          <a:p>
            <a:pPr>
              <a:lnSpc>
                <a:spcPct val="95000"/>
              </a:lnSpc>
              <a:buClr>
                <a:schemeClr val="tx1"/>
              </a:buClr>
              <a:buFont typeface="Times" charset="0"/>
              <a:buChar char="•"/>
              <a:defRPr/>
            </a:pPr>
            <a:r>
              <a:rPr lang="en-US" sz="2800" dirty="0" smtClean="0"/>
              <a:t>Former and current undergraduate students:</a:t>
            </a:r>
          </a:p>
          <a:p>
            <a:pPr lvl="1">
              <a:lnSpc>
                <a:spcPct val="95000"/>
              </a:lnSpc>
              <a:buClr>
                <a:schemeClr val="tx1"/>
              </a:buClr>
              <a:buSzPct val="50000"/>
              <a:buFont typeface="Wingdings" charset="0"/>
              <a:buChar char="Ø"/>
              <a:defRPr/>
            </a:pPr>
            <a:r>
              <a:rPr lang="en-US" sz="2400" dirty="0" smtClean="0"/>
              <a:t>Carly Guest-Williams, Kirk Ralston, Kyle </a:t>
            </a:r>
            <a:r>
              <a:rPr lang="en-US" sz="2400" dirty="0" err="1" smtClean="0"/>
              <a:t>Huskins</a:t>
            </a:r>
            <a:r>
              <a:rPr lang="en-US" sz="2400" dirty="0" smtClean="0"/>
              <a:t>, </a:t>
            </a:r>
            <a:r>
              <a:rPr lang="en-US" sz="2400" dirty="0" err="1" smtClean="0"/>
              <a:t>Avneet</a:t>
            </a:r>
            <a:r>
              <a:rPr lang="en-US" sz="2400" dirty="0" smtClean="0"/>
              <a:t> </a:t>
            </a:r>
            <a:r>
              <a:rPr lang="en-US" sz="2400" dirty="0" err="1" smtClean="0"/>
              <a:t>Kaur</a:t>
            </a:r>
            <a:r>
              <a:rPr lang="en-US" sz="2400" dirty="0" smtClean="0"/>
              <a:t>, Bryce Tomlinson, </a:t>
            </a:r>
            <a:r>
              <a:rPr lang="en-US" sz="2400" dirty="0" err="1" smtClean="0"/>
              <a:t>Harjot</a:t>
            </a:r>
            <a:r>
              <a:rPr lang="en-US" sz="2400" dirty="0" smtClean="0"/>
              <a:t> </a:t>
            </a:r>
            <a:r>
              <a:rPr lang="en-US" sz="2400" dirty="0" err="1" smtClean="0"/>
              <a:t>Kauer</a:t>
            </a:r>
            <a:r>
              <a:rPr lang="en-US" sz="2400" dirty="0" smtClean="0"/>
              <a:t>, Kevin </a:t>
            </a:r>
            <a:r>
              <a:rPr lang="en-US" sz="2400" dirty="0" err="1" smtClean="0"/>
              <a:t>Steagall</a:t>
            </a:r>
            <a:r>
              <a:rPr lang="en-US" sz="2400" dirty="0" smtClean="0"/>
              <a:t>, Kristin </a:t>
            </a:r>
            <a:r>
              <a:rPr lang="en-US" sz="2400" dirty="0" err="1" smtClean="0"/>
              <a:t>Bredhold</a:t>
            </a:r>
            <a:r>
              <a:rPr lang="en-US" sz="2400" dirty="0" smtClean="0"/>
              <a:t>, Michaela Breach</a:t>
            </a:r>
          </a:p>
          <a:p>
            <a:pPr>
              <a:lnSpc>
                <a:spcPct val="95000"/>
              </a:lnSpc>
              <a:buClr>
                <a:schemeClr val="tx1"/>
              </a:buClr>
              <a:buFont typeface="Times" charset="0"/>
              <a:buChar char="•"/>
              <a:defRPr/>
            </a:pPr>
            <a:r>
              <a:rPr lang="en-US" sz="2800" dirty="0" smtClean="0"/>
              <a:t>Funding:  Vice Chancellor for Research’s Office; NIAAA; NIDA; IUPUI Dept. of Psychology; IUSM Dept. of Psychiatry</a:t>
            </a:r>
            <a:endParaRPr lang="en-US" sz="2800" dirty="0"/>
          </a:p>
        </p:txBody>
      </p:sp>
    </p:spTree>
    <p:extLst>
      <p:ext uri="{BB962C8B-B14F-4D97-AF65-F5344CB8AC3E}">
        <p14:creationId xmlns:p14="http://schemas.microsoft.com/office/powerpoint/2010/main" val="684050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1524000"/>
            <a:ext cx="82296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 typeface="Arial"/>
              <a:buChar char="•"/>
              <a:defRPr/>
            </a:pPr>
            <a:r>
              <a:rPr lang="en-US" sz="2800" dirty="0" smtClean="0">
                <a:solidFill>
                  <a:srgbClr val="000000"/>
                </a:solidFill>
              </a:rPr>
              <a:t>Total costs of drug abuse and addiction due to use of tobacco, alcohol and illegal drugs are estimated at $740 billion a year [NIDA, 2017]. </a:t>
            </a:r>
          </a:p>
          <a:p>
            <a:pPr lvl="1">
              <a:spcBef>
                <a:spcPts val="600"/>
              </a:spcBef>
              <a:buSzPct val="50000"/>
              <a:buFont typeface="Wingdings" charset="2"/>
              <a:buChar char="Ø"/>
              <a:defRPr/>
            </a:pPr>
            <a:r>
              <a:rPr lang="en-US" sz="2400" dirty="0" smtClean="0">
                <a:solidFill>
                  <a:srgbClr val="000000"/>
                </a:solidFill>
              </a:rPr>
              <a:t>illicit drug use alone accounts for $193 billion in health care, productivity loss, crime, incarceration and drug enforcement (prescription opioids </a:t>
            </a:r>
            <a:r>
              <a:rPr lang="mr-IN" sz="2400" dirty="0" smtClean="0">
                <a:solidFill>
                  <a:srgbClr val="000000"/>
                </a:solidFill>
              </a:rPr>
              <a:t>–</a:t>
            </a:r>
            <a:r>
              <a:rPr lang="en-US" sz="2400" dirty="0" smtClean="0">
                <a:solidFill>
                  <a:srgbClr val="000000"/>
                </a:solidFill>
              </a:rPr>
              <a:t> $78.5 billion)</a:t>
            </a:r>
            <a:endParaRPr lang="en-US" sz="1200" dirty="0" smtClean="0">
              <a:solidFill>
                <a:srgbClr val="000000"/>
              </a:solidFill>
            </a:endParaRPr>
          </a:p>
          <a:p>
            <a:pPr>
              <a:spcBef>
                <a:spcPts val="600"/>
              </a:spcBef>
              <a:buFont typeface="Arial"/>
              <a:buChar char="•"/>
              <a:defRPr/>
            </a:pPr>
            <a:r>
              <a:rPr lang="en-US" sz="2800" dirty="0" smtClean="0">
                <a:solidFill>
                  <a:srgbClr val="000000"/>
                </a:solidFill>
              </a:rPr>
              <a:t>Drug addiction is a chronic and relapsing brain disease characterized by compulsive drug use despite serious negative consequences.</a:t>
            </a:r>
          </a:p>
          <a:p>
            <a:pPr lvl="1">
              <a:spcBef>
                <a:spcPts val="600"/>
              </a:spcBef>
              <a:buSzPct val="50000"/>
              <a:buFont typeface="Wingdings" charset="0"/>
              <a:buChar char="Ø"/>
              <a:defRPr/>
            </a:pPr>
            <a:r>
              <a:rPr lang="en-US" sz="2400" dirty="0" smtClean="0">
                <a:solidFill>
                  <a:srgbClr val="000000"/>
                </a:solidFill>
              </a:rPr>
              <a:t>few who indulge in drug-taking behavior become addicted</a:t>
            </a:r>
          </a:p>
        </p:txBody>
      </p:sp>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dirty="0">
                <a:solidFill>
                  <a:srgbClr val="000000"/>
                </a:solidFill>
                <a:cs typeface="+mj-cs"/>
              </a:rPr>
              <a:t>Why Study Drug </a:t>
            </a:r>
            <a:r>
              <a:rPr lang="en-US" sz="4800" b="1" dirty="0" smtClean="0">
                <a:solidFill>
                  <a:srgbClr val="000000"/>
                </a:solidFill>
                <a:cs typeface="+mj-cs"/>
              </a:rPr>
              <a:t>Addiction?</a:t>
            </a:r>
            <a:endParaRPr lang="en-US" sz="4800" b="1" dirty="0">
              <a:solidFill>
                <a:srgbClr val="000000"/>
              </a:solidFill>
              <a:cs typeface="+mj-cs"/>
            </a:endParaRPr>
          </a:p>
        </p:txBody>
      </p:sp>
    </p:spTree>
    <p:extLst>
      <p:ext uri="{BB962C8B-B14F-4D97-AF65-F5344CB8AC3E}">
        <p14:creationId xmlns:p14="http://schemas.microsoft.com/office/powerpoint/2010/main" val="334164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pic>
        <p:nvPicPr>
          <p:cNvPr id="7" name="Picture 6" descr="savory-tequila-worm-cove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1752600"/>
            <a:ext cx="4874281" cy="3276600"/>
          </a:xfrm>
          <a:prstGeom prst="rect">
            <a:avLst/>
          </a:prstGeom>
        </p:spPr>
      </p:pic>
      <p:sp>
        <p:nvSpPr>
          <p:cNvPr id="3" name="Rectangle 3"/>
          <p:cNvSpPr txBox="1">
            <a:spLocks noChangeArrowheads="1"/>
          </p:cNvSpPr>
          <p:nvPr/>
        </p:nvSpPr>
        <p:spPr>
          <a:xfrm>
            <a:off x="381000" y="1066800"/>
            <a:ext cx="38862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2"/>
              </a:buClr>
              <a:buSzPct val="100000"/>
              <a:buNone/>
              <a:defRPr/>
            </a:pPr>
            <a:r>
              <a:rPr lang="en-US" sz="3600" dirty="0" smtClean="0"/>
              <a:t>Understanding the biological alterations occurring as a result of drug use or exposure may help in treatment and prevention of addiction. </a:t>
            </a:r>
            <a:endParaRPr lang="en-US" sz="3600" dirty="0">
              <a:latin typeface="Garamond"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dirty="0" smtClean="0">
                <a:solidFill>
                  <a:srgbClr val="000000"/>
                </a:solidFill>
                <a:cs typeface="+mj-cs"/>
              </a:rPr>
              <a:t>Need for Animal Models</a:t>
            </a:r>
            <a:endParaRPr lang="en-US" sz="4800" b="1" dirty="0">
              <a:solidFill>
                <a:srgbClr val="000000"/>
              </a:solidFill>
              <a:cs typeface="+mj-cs"/>
            </a:endParaRPr>
          </a:p>
        </p:txBody>
      </p:sp>
      <p:sp>
        <p:nvSpPr>
          <p:cNvPr id="6" name="Rectangle 3"/>
          <p:cNvSpPr txBox="1">
            <a:spLocks noChangeArrowheads="1"/>
          </p:cNvSpPr>
          <p:nvPr/>
        </p:nvSpPr>
        <p:spPr>
          <a:xfrm>
            <a:off x="381000" y="1447800"/>
            <a:ext cx="81534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 typeface="Arial"/>
              <a:buChar char="•"/>
              <a:defRPr/>
            </a:pPr>
            <a:r>
              <a:rPr lang="en-US" sz="2800" dirty="0" smtClean="0">
                <a:solidFill>
                  <a:srgbClr val="000000"/>
                </a:solidFill>
              </a:rPr>
              <a:t>For ethical reasons, it is difficult to determine the effects of alcohol and other drugs of abuse in humans.</a:t>
            </a:r>
            <a:endParaRPr lang="en-US" sz="1200" dirty="0" smtClean="0">
              <a:solidFill>
                <a:srgbClr val="000000"/>
              </a:solidFill>
            </a:endParaRPr>
          </a:p>
          <a:p>
            <a:pPr>
              <a:spcBef>
                <a:spcPts val="600"/>
              </a:spcBef>
              <a:buFont typeface="Arial"/>
              <a:buChar char="•"/>
              <a:defRPr/>
            </a:pPr>
            <a:r>
              <a:rPr lang="en-US" sz="2800" dirty="0" smtClean="0">
                <a:solidFill>
                  <a:srgbClr val="000000"/>
                </a:solidFill>
              </a:rPr>
              <a:t>Animal studies can ensure that subjects are only exposed to the drug of interest, whereas humans often expose themselves to multiple drugs at one time.</a:t>
            </a:r>
          </a:p>
          <a:p>
            <a:pPr lvl="1">
              <a:spcBef>
                <a:spcPts val="600"/>
              </a:spcBef>
              <a:buSzPct val="50000"/>
              <a:buFont typeface="Wingdings" charset="0"/>
              <a:buChar char="Ø"/>
              <a:defRPr/>
            </a:pPr>
            <a:r>
              <a:rPr lang="en-US" sz="2400" dirty="0" smtClean="0">
                <a:solidFill>
                  <a:srgbClr val="000000"/>
                </a:solidFill>
              </a:rPr>
              <a:t>can determine if effects are due to a specific drug</a:t>
            </a:r>
          </a:p>
          <a:p>
            <a:pPr lvl="1">
              <a:spcBef>
                <a:spcPts val="600"/>
              </a:spcBef>
              <a:buSzPct val="50000"/>
              <a:buFont typeface="Wingdings" charset="0"/>
              <a:buChar char="Ø"/>
              <a:defRPr/>
            </a:pPr>
            <a:r>
              <a:rPr lang="en-US" sz="2400" dirty="0" smtClean="0">
                <a:solidFill>
                  <a:srgbClr val="000000"/>
                </a:solidFill>
              </a:rPr>
              <a:t>can also control exposure time and amount</a:t>
            </a:r>
          </a:p>
          <a:p>
            <a:pPr lvl="1">
              <a:spcBef>
                <a:spcPts val="600"/>
              </a:spcBef>
              <a:buSzPct val="50000"/>
              <a:buFont typeface="Wingdings" charset="0"/>
              <a:buChar char="Ø"/>
              <a:defRPr/>
            </a:pPr>
            <a:r>
              <a:rPr lang="en-US" sz="2400" dirty="0" smtClean="0">
                <a:solidFill>
                  <a:srgbClr val="000000"/>
                </a:solidFill>
              </a:rPr>
              <a:t>can control nutritional status and other potential confounding variables</a:t>
            </a:r>
          </a:p>
        </p:txBody>
      </p:sp>
    </p:spTree>
    <p:extLst>
      <p:ext uri="{BB962C8B-B14F-4D97-AF65-F5344CB8AC3E}">
        <p14:creationId xmlns:p14="http://schemas.microsoft.com/office/powerpoint/2010/main" val="1866291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dirty="0" smtClean="0">
                <a:solidFill>
                  <a:srgbClr val="000000"/>
                </a:solidFill>
                <a:cs typeface="+mj-cs"/>
              </a:rPr>
              <a:t>Brain Evolution</a:t>
            </a:r>
            <a:endParaRPr lang="en-US" sz="4800" b="1" dirty="0">
              <a:solidFill>
                <a:srgbClr val="000000"/>
              </a:solidFill>
              <a:cs typeface="+mj-cs"/>
            </a:endParaRPr>
          </a:p>
        </p:txBody>
      </p:sp>
      <p:sp>
        <p:nvSpPr>
          <p:cNvPr id="6" name="Rectangle 3"/>
          <p:cNvSpPr txBox="1">
            <a:spLocks noChangeArrowheads="1"/>
          </p:cNvSpPr>
          <p:nvPr/>
        </p:nvSpPr>
        <p:spPr>
          <a:xfrm>
            <a:off x="381000" y="1447800"/>
            <a:ext cx="6705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 typeface="Arial"/>
              <a:buChar char="•"/>
              <a:defRPr/>
            </a:pPr>
            <a:r>
              <a:rPr lang="en-US" sz="2800" dirty="0" smtClean="0">
                <a:solidFill>
                  <a:srgbClr val="000000"/>
                </a:solidFill>
              </a:rPr>
              <a:t>Evolution of nervous systems:</a:t>
            </a:r>
            <a:endParaRPr lang="en-US" sz="1200" dirty="0" smtClean="0">
              <a:solidFill>
                <a:srgbClr val="000000"/>
              </a:solidFill>
            </a:endParaRPr>
          </a:p>
          <a:p>
            <a:pPr marL="630238" lvl="1" indent="-282575">
              <a:spcBef>
                <a:spcPts val="600"/>
              </a:spcBef>
              <a:buSzPct val="50000"/>
              <a:buFont typeface="Wingdings" charset="0"/>
              <a:buChar char="Ø"/>
              <a:defRPr/>
            </a:pPr>
            <a:r>
              <a:rPr lang="en-US" dirty="0" smtClean="0"/>
              <a:t>Darwin </a:t>
            </a:r>
            <a:r>
              <a:rPr lang="en-US" dirty="0"/>
              <a:t>– evolution by natural selection</a:t>
            </a:r>
          </a:p>
          <a:p>
            <a:pPr marL="630238" lvl="1" indent="-282575">
              <a:spcBef>
                <a:spcPts val="600"/>
              </a:spcBef>
              <a:buSzPct val="50000"/>
              <a:buFont typeface="Wingdings" charset="0"/>
              <a:buChar char="Ø"/>
              <a:defRPr/>
            </a:pPr>
            <a:r>
              <a:rPr lang="en-GB" dirty="0"/>
              <a:t>nervous systems of different species may share common mechanisms</a:t>
            </a:r>
          </a:p>
          <a:p>
            <a:pPr marL="630238" lvl="1" indent="-282575">
              <a:spcBef>
                <a:spcPts val="600"/>
              </a:spcBef>
              <a:buSzPct val="50000"/>
              <a:buFont typeface="Wingdings" charset="0"/>
              <a:buChar char="Ø"/>
              <a:defRPr/>
            </a:pPr>
            <a:r>
              <a:rPr lang="en-GB" dirty="0"/>
              <a:t>rationale for “animal models”</a:t>
            </a:r>
          </a:p>
          <a:p>
            <a:pPr marL="630238" lvl="1" indent="-282575">
              <a:spcBef>
                <a:spcPts val="600"/>
              </a:spcBef>
              <a:buSzPct val="50000"/>
              <a:buFont typeface="Wingdings" charset="0"/>
              <a:buChar char="Ø"/>
              <a:defRPr/>
            </a:pPr>
            <a:r>
              <a:rPr lang="en-GB" dirty="0"/>
              <a:t>adaptations are reflected in the structure and function of the brain of every </a:t>
            </a:r>
            <a:r>
              <a:rPr lang="en-GB" dirty="0" smtClean="0"/>
              <a:t>species</a:t>
            </a:r>
          </a:p>
          <a:p>
            <a:pPr marL="630238" lvl="1" indent="-282575">
              <a:spcBef>
                <a:spcPts val="600"/>
              </a:spcBef>
              <a:buSzPct val="50000"/>
              <a:buFont typeface="Wingdings" charset="0"/>
              <a:buChar char="Ø"/>
              <a:defRPr/>
            </a:pPr>
            <a:r>
              <a:rPr lang="en-GB" dirty="0" smtClean="0"/>
              <a:t>invertebrates</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876800"/>
            <a:ext cx="4572000" cy="1795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descr="Brain_Evolut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04800"/>
            <a:ext cx="1923052"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175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dirty="0" smtClean="0">
                <a:solidFill>
                  <a:srgbClr val="000000"/>
                </a:solidFill>
                <a:cs typeface="+mj-cs"/>
              </a:rPr>
              <a:t>What are </a:t>
            </a:r>
            <a:r>
              <a:rPr lang="en-US" sz="4800" b="1" i="1" dirty="0" smtClean="0">
                <a:solidFill>
                  <a:srgbClr val="000000"/>
                </a:solidFill>
                <a:cs typeface="+mj-cs"/>
              </a:rPr>
              <a:t>C. </a:t>
            </a:r>
            <a:r>
              <a:rPr lang="en-US" sz="4800" b="1" i="1" dirty="0" err="1" smtClean="0">
                <a:solidFill>
                  <a:srgbClr val="000000"/>
                </a:solidFill>
                <a:cs typeface="+mj-cs"/>
              </a:rPr>
              <a:t>elegans</a:t>
            </a:r>
            <a:r>
              <a:rPr lang="en-US" sz="4800" b="1" dirty="0" smtClean="0">
                <a:solidFill>
                  <a:srgbClr val="000000"/>
                </a:solidFill>
                <a:cs typeface="+mj-cs"/>
              </a:rPr>
              <a:t>?</a:t>
            </a:r>
            <a:endParaRPr lang="en-US" sz="4800" b="1" dirty="0">
              <a:solidFill>
                <a:srgbClr val="000000"/>
              </a:solidFill>
              <a:cs typeface="+mj-cs"/>
            </a:endParaRPr>
          </a:p>
        </p:txBody>
      </p:sp>
      <p:sp>
        <p:nvSpPr>
          <p:cNvPr id="4" name="Content Placeholder 2"/>
          <p:cNvSpPr>
            <a:spLocks noGrp="1"/>
          </p:cNvSpPr>
          <p:nvPr>
            <p:ph idx="1"/>
          </p:nvPr>
        </p:nvSpPr>
        <p:spPr>
          <a:xfrm>
            <a:off x="457200" y="1600200"/>
            <a:ext cx="8229600" cy="4525963"/>
          </a:xfrm>
        </p:spPr>
        <p:txBody>
          <a:bodyPr>
            <a:normAutofit fontScale="92500" lnSpcReduction="10000"/>
          </a:bodyPr>
          <a:lstStyle/>
          <a:p>
            <a:pPr eaLnBrk="1" hangingPunct="1"/>
            <a:r>
              <a:rPr lang="en-US" dirty="0" smtClean="0"/>
              <a:t>Round worm (nematode)</a:t>
            </a:r>
          </a:p>
          <a:p>
            <a:r>
              <a:rPr lang="en-US" dirty="0" smtClean="0"/>
              <a:t>Non</a:t>
            </a:r>
            <a:r>
              <a:rPr lang="en-US" dirty="0"/>
              <a:t>-hazardous, non-infectious, non-pathogenic, non-parasitic</a:t>
            </a:r>
            <a:endParaRPr lang="en-US" dirty="0" smtClean="0"/>
          </a:p>
          <a:p>
            <a:pPr eaLnBrk="1" hangingPunct="1"/>
            <a:r>
              <a:rPr lang="en-US" dirty="0" smtClean="0"/>
              <a:t>Found in soil and feed on bacteria</a:t>
            </a:r>
          </a:p>
          <a:p>
            <a:pPr eaLnBrk="1" hangingPunct="1"/>
            <a:r>
              <a:rPr lang="en-US" dirty="0" smtClean="0"/>
              <a:t>Diploid, hermaphrodite and male                     </a:t>
            </a:r>
            <a:r>
              <a:rPr lang="en-US" dirty="0" smtClean="0"/>
              <a:t> (</a:t>
            </a:r>
            <a:r>
              <a:rPr lang="en-US" dirty="0" smtClean="0"/>
              <a:t>self- and cross-fertilization)</a:t>
            </a:r>
          </a:p>
          <a:p>
            <a:pPr eaLnBrk="1" hangingPunct="1"/>
            <a:r>
              <a:rPr lang="en-US" dirty="0" smtClean="0"/>
              <a:t>3-day generation time</a:t>
            </a:r>
          </a:p>
          <a:p>
            <a:pPr eaLnBrk="1" hangingPunct="1"/>
            <a:r>
              <a:rPr lang="en-US" dirty="0" smtClean="0"/>
              <a:t>Approx. 1.0 mm in length</a:t>
            </a:r>
          </a:p>
          <a:p>
            <a:pPr eaLnBrk="1" hangingPunct="1"/>
            <a:r>
              <a:rPr lang="en-US" dirty="0" smtClean="0"/>
              <a:t>Life span: 2-3 weeks</a:t>
            </a:r>
          </a:p>
        </p:txBody>
      </p:sp>
      <p:pic>
        <p:nvPicPr>
          <p:cNvPr id="3" name="Picture 2" descr="celegansintro_fig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4038600"/>
            <a:ext cx="3352800" cy="2556042"/>
          </a:xfrm>
          <a:prstGeom prst="rect">
            <a:avLst/>
          </a:prstGeom>
        </p:spPr>
      </p:pic>
    </p:spTree>
    <p:extLst>
      <p:ext uri="{BB962C8B-B14F-4D97-AF65-F5344CB8AC3E}">
        <p14:creationId xmlns:p14="http://schemas.microsoft.com/office/powerpoint/2010/main" val="2355928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dirty="0" smtClean="0">
                <a:solidFill>
                  <a:srgbClr val="000000"/>
                </a:solidFill>
                <a:cs typeface="+mj-cs"/>
              </a:rPr>
              <a:t>Why Use </a:t>
            </a:r>
            <a:r>
              <a:rPr lang="en-US" sz="4800" b="1" i="1" dirty="0" smtClean="0">
                <a:solidFill>
                  <a:srgbClr val="000000"/>
                </a:solidFill>
                <a:cs typeface="+mj-cs"/>
              </a:rPr>
              <a:t>C. </a:t>
            </a:r>
            <a:r>
              <a:rPr lang="en-US" sz="4800" b="1" i="1" dirty="0" err="1" smtClean="0">
                <a:solidFill>
                  <a:srgbClr val="000000"/>
                </a:solidFill>
                <a:cs typeface="+mj-cs"/>
              </a:rPr>
              <a:t>elegans</a:t>
            </a:r>
            <a:r>
              <a:rPr lang="en-US" sz="4800" b="1" dirty="0" smtClean="0">
                <a:solidFill>
                  <a:srgbClr val="000000"/>
                </a:solidFill>
                <a:cs typeface="+mj-cs"/>
              </a:rPr>
              <a:t>?</a:t>
            </a:r>
            <a:endParaRPr lang="en-US" sz="4800" b="1" dirty="0">
              <a:solidFill>
                <a:srgbClr val="000000"/>
              </a:solidFill>
              <a:cs typeface="+mj-cs"/>
            </a:endParaRPr>
          </a:p>
        </p:txBody>
      </p:sp>
      <p:sp>
        <p:nvSpPr>
          <p:cNvPr id="6" name="Content Placeholder 2"/>
          <p:cNvSpPr>
            <a:spLocks noGrp="1"/>
          </p:cNvSpPr>
          <p:nvPr>
            <p:ph idx="1"/>
          </p:nvPr>
        </p:nvSpPr>
        <p:spPr>
          <a:xfrm>
            <a:off x="457200" y="1524000"/>
            <a:ext cx="6934200" cy="5105400"/>
          </a:xfrm>
        </p:spPr>
        <p:txBody>
          <a:bodyPr>
            <a:normAutofit fontScale="77500" lnSpcReduction="20000"/>
          </a:bodyPr>
          <a:lstStyle/>
          <a:p>
            <a:pPr eaLnBrk="1" hangingPunct="1">
              <a:lnSpc>
                <a:spcPct val="120000"/>
              </a:lnSpc>
              <a:spcBef>
                <a:spcPts val="600"/>
              </a:spcBef>
            </a:pPr>
            <a:r>
              <a:rPr lang="en-US" sz="3600" dirty="0" smtClean="0"/>
              <a:t>Neurobiology is simple and well described</a:t>
            </a:r>
          </a:p>
          <a:p>
            <a:pPr lvl="1" eaLnBrk="1" hangingPunct="1">
              <a:lnSpc>
                <a:spcPct val="120000"/>
              </a:lnSpc>
              <a:spcBef>
                <a:spcPts val="600"/>
              </a:spcBef>
              <a:buSzPct val="50000"/>
              <a:buFont typeface="Wingdings" charset="2"/>
              <a:buChar char="Ø"/>
            </a:pPr>
            <a:r>
              <a:rPr lang="en-US" sz="3100" dirty="0" smtClean="0"/>
              <a:t>959 somatic cells; 302 neurons </a:t>
            </a:r>
          </a:p>
          <a:p>
            <a:pPr lvl="1" eaLnBrk="1" hangingPunct="1">
              <a:lnSpc>
                <a:spcPct val="120000"/>
              </a:lnSpc>
              <a:spcBef>
                <a:spcPts val="600"/>
              </a:spcBef>
              <a:buSzPct val="50000"/>
              <a:buFont typeface="Wingdings" charset="2"/>
              <a:buChar char="Ø"/>
            </a:pPr>
            <a:r>
              <a:rPr lang="en-US" sz="3100" dirty="0"/>
              <a:t>a</a:t>
            </a:r>
            <a:r>
              <a:rPr lang="en-US" sz="3100" dirty="0" smtClean="0"/>
              <a:t>pproximately 5000 synapses</a:t>
            </a:r>
          </a:p>
          <a:p>
            <a:pPr eaLnBrk="1" hangingPunct="1">
              <a:lnSpc>
                <a:spcPct val="120000"/>
              </a:lnSpc>
              <a:spcBef>
                <a:spcPts val="600"/>
              </a:spcBef>
            </a:pPr>
            <a:r>
              <a:rPr lang="en-US" sz="3600" dirty="0" smtClean="0"/>
              <a:t>Conserved molecular systems</a:t>
            </a:r>
          </a:p>
          <a:p>
            <a:pPr lvl="1" eaLnBrk="1" hangingPunct="1">
              <a:lnSpc>
                <a:spcPct val="120000"/>
              </a:lnSpc>
              <a:spcBef>
                <a:spcPts val="600"/>
              </a:spcBef>
              <a:buSzPct val="50000"/>
              <a:buFont typeface="Wingdings" charset="2"/>
              <a:buChar char="Ø"/>
            </a:pPr>
            <a:r>
              <a:rPr lang="en-US" sz="3100" dirty="0"/>
              <a:t>d</a:t>
            </a:r>
            <a:r>
              <a:rPr lang="en-US" sz="3100" dirty="0" smtClean="0"/>
              <a:t>opamine, serotonin, GABA, glutamate, acetylcholine, endogenous opioids, etc.</a:t>
            </a:r>
          </a:p>
          <a:p>
            <a:pPr lvl="1" eaLnBrk="1" hangingPunct="1">
              <a:lnSpc>
                <a:spcPct val="120000"/>
              </a:lnSpc>
              <a:spcBef>
                <a:spcPts val="600"/>
              </a:spcBef>
              <a:buSzPct val="50000"/>
              <a:buFont typeface="Wingdings" charset="2"/>
              <a:buChar char="Ø"/>
            </a:pPr>
            <a:r>
              <a:rPr lang="en-US" sz="3100" dirty="0"/>
              <a:t>i</a:t>
            </a:r>
            <a:r>
              <a:rPr lang="en-US" sz="3100" dirty="0" smtClean="0"/>
              <a:t>on channels, G-proteins, 2</a:t>
            </a:r>
            <a:r>
              <a:rPr lang="en-US" sz="3100" baseline="30000" dirty="0" smtClean="0"/>
              <a:t>nd</a:t>
            </a:r>
            <a:r>
              <a:rPr lang="en-US" sz="3100" dirty="0" smtClean="0"/>
              <a:t> messenger systems</a:t>
            </a:r>
          </a:p>
          <a:p>
            <a:pPr eaLnBrk="1" hangingPunct="1">
              <a:lnSpc>
                <a:spcPct val="120000"/>
              </a:lnSpc>
              <a:spcBef>
                <a:spcPts val="600"/>
              </a:spcBef>
            </a:pPr>
            <a:r>
              <a:rPr lang="en-US" sz="3600" u="sng" dirty="0" smtClean="0"/>
              <a:t>Powerful</a:t>
            </a:r>
            <a:r>
              <a:rPr lang="en-US" sz="3600" dirty="0" smtClean="0"/>
              <a:t> genetic tools</a:t>
            </a:r>
          </a:p>
          <a:p>
            <a:pPr lvl="1" eaLnBrk="1" hangingPunct="1">
              <a:lnSpc>
                <a:spcPct val="120000"/>
              </a:lnSpc>
              <a:spcBef>
                <a:spcPts val="600"/>
              </a:spcBef>
              <a:buSzPct val="50000"/>
              <a:buFont typeface="Wingdings" charset="2"/>
              <a:buChar char="Ø"/>
            </a:pPr>
            <a:r>
              <a:rPr lang="en-US" sz="3100" dirty="0"/>
              <a:t>m</a:t>
            </a:r>
            <a:r>
              <a:rPr lang="en-US" sz="3100" dirty="0" smtClean="0"/>
              <a:t>utants; </a:t>
            </a:r>
            <a:r>
              <a:rPr lang="en-US" sz="3100" dirty="0" err="1" smtClean="0"/>
              <a:t>RNAi</a:t>
            </a:r>
            <a:r>
              <a:rPr lang="en-US" sz="3100" dirty="0" smtClean="0"/>
              <a:t>; transgenic approaches</a:t>
            </a:r>
          </a:p>
          <a:p>
            <a:pPr lvl="1" eaLnBrk="1" hangingPunct="1">
              <a:lnSpc>
                <a:spcPct val="120000"/>
              </a:lnSpc>
              <a:spcBef>
                <a:spcPts val="600"/>
              </a:spcBef>
              <a:buSzPct val="50000"/>
              <a:buFont typeface="Wingdings" charset="2"/>
              <a:buChar char="Ø"/>
            </a:pPr>
            <a:r>
              <a:rPr lang="en-US" sz="3100" dirty="0"/>
              <a:t>g</a:t>
            </a:r>
            <a:r>
              <a:rPr lang="en-US" sz="3100" dirty="0" smtClean="0"/>
              <a:t>enome fully sequenced </a:t>
            </a:r>
            <a:r>
              <a:rPr lang="mr-IN" sz="3100" dirty="0" smtClean="0"/>
              <a:t>–</a:t>
            </a:r>
            <a:r>
              <a:rPr lang="en-US" sz="3100" dirty="0" smtClean="0"/>
              <a:t> 19,000 genes</a:t>
            </a:r>
          </a:p>
          <a:p>
            <a:pPr lvl="1" eaLnBrk="1" hangingPunct="1">
              <a:lnSpc>
                <a:spcPct val="90000"/>
              </a:lnSpc>
            </a:pPr>
            <a:endParaRPr lang="en-US" dirty="0" smtClean="0"/>
          </a:p>
          <a:p>
            <a:pPr lvl="1" eaLnBrk="1" hangingPunct="1">
              <a:lnSpc>
                <a:spcPct val="90000"/>
              </a:lnSpc>
            </a:pPr>
            <a:endParaRPr lang="en-US" dirty="0" smtClean="0"/>
          </a:p>
        </p:txBody>
      </p:sp>
      <p:pic>
        <p:nvPicPr>
          <p:cNvPr id="4" name="Picture 3" descr="IMG_095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800600"/>
            <a:ext cx="2470506" cy="1447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034540"/>
            <a:ext cx="2101599" cy="2209800"/>
          </a:xfrm>
          <a:prstGeom prst="rect">
            <a:avLst/>
          </a:prstGeom>
        </p:spPr>
      </p:pic>
    </p:spTree>
    <p:extLst>
      <p:ext uri="{BB962C8B-B14F-4D97-AF65-F5344CB8AC3E}">
        <p14:creationId xmlns:p14="http://schemas.microsoft.com/office/powerpoint/2010/main" val="3723419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i="1" dirty="0" smtClean="0">
                <a:solidFill>
                  <a:srgbClr val="000000"/>
                </a:solidFill>
                <a:cs typeface="+mj-cs"/>
              </a:rPr>
              <a:t>C. </a:t>
            </a:r>
            <a:r>
              <a:rPr lang="en-US" sz="4800" b="1" i="1" dirty="0" err="1" smtClean="0">
                <a:solidFill>
                  <a:srgbClr val="000000"/>
                </a:solidFill>
                <a:cs typeface="+mj-cs"/>
              </a:rPr>
              <a:t>Elegans</a:t>
            </a:r>
            <a:r>
              <a:rPr lang="en-US" sz="4800" b="1" dirty="0" smtClean="0">
                <a:solidFill>
                  <a:srgbClr val="000000"/>
                </a:solidFill>
              </a:rPr>
              <a:t> </a:t>
            </a:r>
            <a:r>
              <a:rPr lang="en-US" sz="4800" b="1" dirty="0" smtClean="0">
                <a:solidFill>
                  <a:srgbClr val="000000"/>
                </a:solidFill>
                <a:cs typeface="+mj-cs"/>
              </a:rPr>
              <a:t>Behavior</a:t>
            </a:r>
            <a:endParaRPr lang="en-US" sz="4800" b="1" dirty="0">
              <a:solidFill>
                <a:srgbClr val="000000"/>
              </a:solidFill>
              <a:cs typeface="+mj-cs"/>
            </a:endParaRPr>
          </a:p>
        </p:txBody>
      </p:sp>
      <p:sp>
        <p:nvSpPr>
          <p:cNvPr id="7" name="Rectangle 3"/>
          <p:cNvSpPr txBox="1">
            <a:spLocks noChangeArrowheads="1"/>
          </p:cNvSpPr>
          <p:nvPr/>
        </p:nvSpPr>
        <p:spPr>
          <a:xfrm>
            <a:off x="457200" y="1486568"/>
            <a:ext cx="8077200" cy="50666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 typeface="Arial"/>
              <a:buChar char="•"/>
              <a:defRPr/>
            </a:pPr>
            <a:r>
              <a:rPr lang="en-US" dirty="0" smtClean="0">
                <a:solidFill>
                  <a:srgbClr val="000000"/>
                </a:solidFill>
              </a:rPr>
              <a:t>Capable of associative learning</a:t>
            </a:r>
          </a:p>
          <a:p>
            <a:pPr lvl="1">
              <a:spcBef>
                <a:spcPts val="600"/>
              </a:spcBef>
              <a:buSzPct val="50000"/>
              <a:buFont typeface="Wingdings" charset="0"/>
              <a:buChar char="Ø"/>
              <a:defRPr/>
            </a:pPr>
            <a:r>
              <a:rPr lang="en-US" dirty="0" smtClean="0">
                <a:solidFill>
                  <a:srgbClr val="000000"/>
                </a:solidFill>
              </a:rPr>
              <a:t>chemosensory cues, temperatures and varying pH levels can serve as conditioned stimuli (for review, see </a:t>
            </a:r>
            <a:r>
              <a:rPr lang="en-US" dirty="0" err="1" smtClean="0">
                <a:solidFill>
                  <a:srgbClr val="000000"/>
                </a:solidFill>
              </a:rPr>
              <a:t>Ardiel</a:t>
            </a:r>
            <a:r>
              <a:rPr lang="en-US" dirty="0" smtClean="0">
                <a:solidFill>
                  <a:srgbClr val="000000"/>
                </a:solidFill>
              </a:rPr>
              <a:t> and Rankin, 2010)</a:t>
            </a:r>
          </a:p>
          <a:p>
            <a:pPr>
              <a:spcBef>
                <a:spcPts val="600"/>
              </a:spcBef>
              <a:buFont typeface="Arial"/>
              <a:buChar char="•"/>
              <a:defRPr/>
            </a:pPr>
            <a:r>
              <a:rPr lang="en-US" dirty="0"/>
              <a:t>Focused on finding food and avoiding danger</a:t>
            </a:r>
          </a:p>
          <a:p>
            <a:pPr>
              <a:spcBef>
                <a:spcPts val="600"/>
              </a:spcBef>
              <a:buFont typeface="Arial"/>
              <a:buChar char="•"/>
              <a:defRPr/>
            </a:pPr>
            <a:r>
              <a:rPr lang="en-US" dirty="0" smtClean="0">
                <a:solidFill>
                  <a:srgbClr val="000000"/>
                </a:solidFill>
              </a:rPr>
              <a:t>Our studies:</a:t>
            </a:r>
          </a:p>
          <a:p>
            <a:pPr lvl="1">
              <a:spcBef>
                <a:spcPts val="600"/>
              </a:spcBef>
              <a:buSzPct val="50000"/>
              <a:buFont typeface="Wingdings" charset="0"/>
              <a:buChar char="Ø"/>
              <a:defRPr/>
            </a:pPr>
            <a:r>
              <a:rPr lang="en-US" dirty="0"/>
              <a:t>c</a:t>
            </a:r>
            <a:r>
              <a:rPr lang="en-US" dirty="0" smtClean="0"/>
              <a:t>an </a:t>
            </a:r>
            <a:r>
              <a:rPr lang="en-US" dirty="0"/>
              <a:t>drugs of abuse “hijack” these systems in ways similar to that seen in higher level organisms and humans? </a:t>
            </a:r>
          </a:p>
          <a:p>
            <a:pPr lvl="1">
              <a:spcBef>
                <a:spcPts val="600"/>
              </a:spcBef>
              <a:buSzPct val="50000"/>
              <a:buFont typeface="Wingdings" charset="0"/>
              <a:buChar char="Ø"/>
              <a:defRPr/>
            </a:pPr>
            <a:endParaRPr lang="en-US" dirty="0">
              <a:solidFill>
                <a:srgbClr val="000000"/>
              </a:solidFill>
            </a:endParaRPr>
          </a:p>
        </p:txBody>
      </p:sp>
    </p:spTree>
    <p:extLst>
      <p:ext uri="{BB962C8B-B14F-4D97-AF65-F5344CB8AC3E}">
        <p14:creationId xmlns:p14="http://schemas.microsoft.com/office/powerpoint/2010/main" val="218483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457200" y="152400"/>
            <a:ext cx="8229600" cy="1143000"/>
          </a:xfrm>
        </p:spPr>
        <p:txBody>
          <a:bodyPr>
            <a:normAutofit/>
          </a:bodyPr>
          <a:lstStyle/>
          <a:p>
            <a:pPr eaLnBrk="1" hangingPunct="1">
              <a:defRPr/>
            </a:pPr>
            <a:r>
              <a:rPr lang="en-US" sz="4800" b="1" dirty="0" smtClean="0">
                <a:solidFill>
                  <a:srgbClr val="000000"/>
                </a:solidFill>
                <a:cs typeface="+mj-cs"/>
              </a:rPr>
              <a:t>Preference Testing</a:t>
            </a:r>
            <a:endParaRPr lang="en-US" sz="4800" b="1" dirty="0">
              <a:solidFill>
                <a:srgbClr val="000000"/>
              </a:solidFill>
              <a:cs typeface="+mj-cs"/>
            </a:endParaRPr>
          </a:p>
        </p:txBody>
      </p:sp>
      <p:sp>
        <p:nvSpPr>
          <p:cNvPr id="6"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hlink"/>
              </a:solidFill>
              <a:latin typeface="Garamond" charset="0"/>
            </a:endParaRPr>
          </a:p>
        </p:txBody>
      </p:sp>
      <p:sp>
        <p:nvSpPr>
          <p:cNvPr id="8" name="Text Box 9"/>
          <p:cNvSpPr txBox="1">
            <a:spLocks noChangeArrowheads="1"/>
          </p:cNvSpPr>
          <p:nvPr/>
        </p:nvSpPr>
        <p:spPr bwMode="auto">
          <a:xfrm>
            <a:off x="5257800" y="5410200"/>
            <a:ext cx="3200400" cy="1219200"/>
          </a:xfrm>
          <a:prstGeom prst="rect">
            <a:avLst/>
          </a:prstGeom>
          <a:noFill/>
          <a:ln w="9525">
            <a:noFill/>
            <a:miter lim="800000"/>
            <a:headEnd/>
            <a:tailEnd/>
          </a:ln>
          <a:effectLst/>
        </p:spPr>
        <p:txBody>
          <a:bodyPr wrap="square" anchor="ctr">
            <a:spAutoFit/>
          </a:bodyPr>
          <a:lstStyle/>
          <a:p>
            <a:pPr eaLnBrk="0" fontAlgn="base" hangingPunct="0">
              <a:spcBef>
                <a:spcPct val="0"/>
              </a:spcBef>
              <a:spcAft>
                <a:spcPct val="0"/>
              </a:spcAft>
              <a:defRPr/>
            </a:pPr>
            <a:r>
              <a:rPr lang="en-US" dirty="0">
                <a:solidFill>
                  <a:srgbClr val="000000"/>
                </a:solidFill>
                <a:ea typeface="ＭＳ Ｐゴシック" pitchFamily="28" charset="-128"/>
                <a:cs typeface="ＭＳ Ｐゴシック" charset="0"/>
              </a:rPr>
              <a:t>Example of a drug preference testing plate.  Worms are placed at the center of the agar plate and allowed to roam freely.</a:t>
            </a:r>
            <a:endParaRPr lang="en-US" sz="2400" b="1" dirty="0">
              <a:solidFill>
                <a:srgbClr val="000000"/>
              </a:solidFill>
              <a:ea typeface="ＭＳ Ｐゴシック" pitchFamily="28" charset="-128"/>
              <a:cs typeface="ＭＳ Ｐゴシック" charset="0"/>
            </a:endParaRPr>
          </a:p>
        </p:txBody>
      </p:sp>
      <p:sp>
        <p:nvSpPr>
          <p:cNvPr id="9" name="Oval 240"/>
          <p:cNvSpPr>
            <a:spLocks noChangeArrowheads="1"/>
          </p:cNvSpPr>
          <p:nvPr/>
        </p:nvSpPr>
        <p:spPr bwMode="auto">
          <a:xfrm>
            <a:off x="1441450" y="20186650"/>
            <a:ext cx="5976938" cy="5172075"/>
          </a:xfrm>
          <a:prstGeom prst="ellipse">
            <a:avLst/>
          </a:prstGeom>
          <a:solidFill>
            <a:srgbClr val="EDEED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a:solidFill>
                <a:srgbClr val="FFFFFF"/>
              </a:solidFill>
              <a:latin typeface="Garamond" charset="0"/>
              <a:ea typeface="ＭＳ Ｐゴシック" charset="0"/>
              <a:cs typeface="ＭＳ Ｐゴシック" charset="0"/>
            </a:endParaRPr>
          </a:p>
        </p:txBody>
      </p:sp>
      <p:sp>
        <p:nvSpPr>
          <p:cNvPr id="10" name="Oval 240"/>
          <p:cNvSpPr>
            <a:spLocks noChangeArrowheads="1"/>
          </p:cNvSpPr>
          <p:nvPr/>
        </p:nvSpPr>
        <p:spPr bwMode="auto">
          <a:xfrm>
            <a:off x="1593850" y="20339050"/>
            <a:ext cx="5976938" cy="5172075"/>
          </a:xfrm>
          <a:prstGeom prst="ellipse">
            <a:avLst/>
          </a:prstGeom>
          <a:solidFill>
            <a:srgbClr val="EDEED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a:solidFill>
                <a:srgbClr val="FFFFFF"/>
              </a:solidFill>
              <a:latin typeface="Garamond" charset="0"/>
              <a:ea typeface="ＭＳ Ｐゴシック" charset="0"/>
              <a:cs typeface="ＭＳ Ｐゴシック" charset="0"/>
            </a:endParaRPr>
          </a:p>
        </p:txBody>
      </p:sp>
      <p:sp>
        <p:nvSpPr>
          <p:cNvPr id="11" name="Oval 240"/>
          <p:cNvSpPr>
            <a:spLocks noChangeArrowheads="1"/>
          </p:cNvSpPr>
          <p:nvPr/>
        </p:nvSpPr>
        <p:spPr bwMode="auto">
          <a:xfrm>
            <a:off x="1746250" y="20491450"/>
            <a:ext cx="5976938" cy="5172075"/>
          </a:xfrm>
          <a:prstGeom prst="ellipse">
            <a:avLst/>
          </a:prstGeom>
          <a:solidFill>
            <a:srgbClr val="EDEED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a:solidFill>
                <a:srgbClr val="FFFFFF"/>
              </a:solidFill>
              <a:latin typeface="Garamond" charset="0"/>
              <a:ea typeface="ＭＳ Ｐゴシック" charset="0"/>
              <a:cs typeface="ＭＳ Ｐゴシック" charset="0"/>
            </a:endParaRPr>
          </a:p>
        </p:txBody>
      </p:sp>
      <p:sp>
        <p:nvSpPr>
          <p:cNvPr id="12" name="Oval 240"/>
          <p:cNvSpPr>
            <a:spLocks noChangeArrowheads="1"/>
          </p:cNvSpPr>
          <p:nvPr/>
        </p:nvSpPr>
        <p:spPr bwMode="auto">
          <a:xfrm>
            <a:off x="1898650" y="20643850"/>
            <a:ext cx="5976938" cy="5172075"/>
          </a:xfrm>
          <a:prstGeom prst="ellipse">
            <a:avLst/>
          </a:prstGeom>
          <a:solidFill>
            <a:srgbClr val="EDEED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a:solidFill>
                <a:srgbClr val="FFFFFF"/>
              </a:solidFill>
              <a:latin typeface="Garamond" charset="0"/>
              <a:ea typeface="ＭＳ Ｐゴシック" charset="0"/>
              <a:cs typeface="ＭＳ Ｐゴシック" charset="0"/>
            </a:endParaRPr>
          </a:p>
        </p:txBody>
      </p:sp>
      <p:sp>
        <p:nvSpPr>
          <p:cNvPr id="13" name="Oval 244"/>
          <p:cNvSpPr>
            <a:spLocks noChangeArrowheads="1"/>
          </p:cNvSpPr>
          <p:nvPr/>
        </p:nvSpPr>
        <p:spPr bwMode="auto">
          <a:xfrm>
            <a:off x="1689100" y="21910675"/>
            <a:ext cx="1793875" cy="1722438"/>
          </a:xfrm>
          <a:prstGeom prst="ellipse">
            <a:avLst/>
          </a:prstGeom>
          <a:solidFill>
            <a:srgbClr val="FFFF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a:solidFill>
                <a:srgbClr val="FFFFFF"/>
              </a:solidFill>
              <a:latin typeface="Garamond" charset="0"/>
              <a:ea typeface="ＭＳ Ｐゴシック" charset="0"/>
              <a:cs typeface="ＭＳ Ｐゴシック" charset="0"/>
            </a:endParaRPr>
          </a:p>
        </p:txBody>
      </p:sp>
      <p:sp>
        <p:nvSpPr>
          <p:cNvPr id="14" name="Oval 244"/>
          <p:cNvSpPr>
            <a:spLocks noChangeArrowheads="1"/>
          </p:cNvSpPr>
          <p:nvPr/>
        </p:nvSpPr>
        <p:spPr bwMode="auto">
          <a:xfrm>
            <a:off x="1841500" y="22063075"/>
            <a:ext cx="1793875" cy="1722438"/>
          </a:xfrm>
          <a:prstGeom prst="ellipse">
            <a:avLst/>
          </a:prstGeom>
          <a:solidFill>
            <a:srgbClr val="FFFF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a:solidFill>
                <a:srgbClr val="FFFFFF"/>
              </a:solidFill>
              <a:latin typeface="Garamond" charset="0"/>
              <a:ea typeface="ＭＳ Ｐゴシック" charset="0"/>
              <a:cs typeface="ＭＳ Ｐゴシック" charset="0"/>
            </a:endParaRPr>
          </a:p>
        </p:txBody>
      </p:sp>
      <p:cxnSp>
        <p:nvCxnSpPr>
          <p:cNvPr id="15" name="Straight Connector 15"/>
          <p:cNvCxnSpPr>
            <a:cxnSpLocks noChangeShapeType="1"/>
          </p:cNvCxnSpPr>
          <p:nvPr/>
        </p:nvCxnSpPr>
        <p:spPr bwMode="auto">
          <a:xfrm flipV="1">
            <a:off x="8229600" y="4191000"/>
            <a:ext cx="0" cy="762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pic>
        <p:nvPicPr>
          <p:cNvPr id="16" name="Picture 15" descr="N1NV_S04T18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447800"/>
            <a:ext cx="2826512" cy="3962400"/>
          </a:xfrm>
          <a:prstGeom prst="rect">
            <a:avLst/>
          </a:prstGeom>
        </p:spPr>
      </p:pic>
      <p:sp>
        <p:nvSpPr>
          <p:cNvPr id="17" name="TextBox 16"/>
          <p:cNvSpPr txBox="1"/>
          <p:nvPr/>
        </p:nvSpPr>
        <p:spPr>
          <a:xfrm>
            <a:off x="838200" y="5410200"/>
            <a:ext cx="3200399" cy="1200329"/>
          </a:xfrm>
          <a:prstGeom prst="rect">
            <a:avLst/>
          </a:prstGeom>
          <a:noFill/>
        </p:spPr>
        <p:txBody>
          <a:bodyPr wrap="square" rtlCol="0">
            <a:spAutoFit/>
          </a:bodyPr>
          <a:lstStyle/>
          <a:p>
            <a:pPr eaLnBrk="0" fontAlgn="base" hangingPunct="0">
              <a:spcBef>
                <a:spcPct val="0"/>
              </a:spcBef>
              <a:spcAft>
                <a:spcPct val="0"/>
              </a:spcAft>
            </a:pPr>
            <a:r>
              <a:rPr lang="en-US" dirty="0" smtClean="0">
                <a:solidFill>
                  <a:srgbClr val="000000"/>
                </a:solidFill>
                <a:ea typeface="ＭＳ Ｐゴシック" charset="0"/>
                <a:cs typeface="ＭＳ Ｐゴシック" charset="0"/>
              </a:rPr>
              <a:t>Two bottle choice procedure. The animals had free access to 8% ethanol solution and water. From Zimmer, 2008</a:t>
            </a:r>
            <a:endParaRPr lang="en-US" dirty="0">
              <a:solidFill>
                <a:srgbClr val="000000"/>
              </a:solidFill>
              <a:ea typeface="ＭＳ Ｐゴシック" charset="0"/>
              <a:cs typeface="ＭＳ Ｐゴシック" charset="0"/>
            </a:endParaRPr>
          </a:p>
        </p:txBody>
      </p:sp>
      <p:pic>
        <p:nvPicPr>
          <p:cNvPr id="18" name="Picture 5" descr="Slide1.jpg"/>
          <p:cNvPicPr>
            <a:picLocks noChangeAspect="1"/>
          </p:cNvPicPr>
          <p:nvPr/>
        </p:nvPicPr>
        <p:blipFill>
          <a:blip r:embed="rId5">
            <a:extLst>
              <a:ext uri="{28A0092B-C50C-407E-A947-70E740481C1C}">
                <a14:useLocalDpi xmlns:a14="http://schemas.microsoft.com/office/drawing/2010/main" val="0"/>
              </a:ext>
            </a:extLst>
          </a:blip>
          <a:srcRect r="29385" b="24615"/>
          <a:stretch>
            <a:fillRect/>
          </a:stretch>
        </p:blipFill>
        <p:spPr bwMode="auto">
          <a:xfrm>
            <a:off x="381000" y="9886950"/>
            <a:ext cx="4178300" cy="334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5" descr="Slide1.jpg"/>
          <p:cNvPicPr>
            <a:picLocks noChangeAspect="1"/>
          </p:cNvPicPr>
          <p:nvPr/>
        </p:nvPicPr>
        <p:blipFill>
          <a:blip r:embed="rId5">
            <a:extLst>
              <a:ext uri="{28A0092B-C50C-407E-A947-70E740481C1C}">
                <a14:useLocalDpi xmlns:a14="http://schemas.microsoft.com/office/drawing/2010/main" val="0"/>
              </a:ext>
            </a:extLst>
          </a:blip>
          <a:srcRect r="29385" b="24615"/>
          <a:stretch>
            <a:fillRect/>
          </a:stretch>
        </p:blipFill>
        <p:spPr bwMode="auto">
          <a:xfrm>
            <a:off x="533400" y="10039350"/>
            <a:ext cx="4178300" cy="334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Slide1.jpg"/>
          <p:cNvPicPr>
            <a:picLocks noChangeAspect="1"/>
          </p:cNvPicPr>
          <p:nvPr/>
        </p:nvPicPr>
        <p:blipFill>
          <a:blip r:embed="rId5">
            <a:extLst>
              <a:ext uri="{28A0092B-C50C-407E-A947-70E740481C1C}">
                <a14:useLocalDpi xmlns:a14="http://schemas.microsoft.com/office/drawing/2010/main" val="0"/>
              </a:ext>
            </a:extLst>
          </a:blip>
          <a:srcRect r="29385" b="24615"/>
          <a:stretch>
            <a:fillRect/>
          </a:stretch>
        </p:blipFill>
        <p:spPr bwMode="auto">
          <a:xfrm>
            <a:off x="5410200" y="1447800"/>
            <a:ext cx="275910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20"/>
          <p:cNvSpPr/>
          <p:nvPr/>
        </p:nvSpPr>
        <p:spPr bwMode="auto">
          <a:xfrm>
            <a:off x="5410200" y="3657600"/>
            <a:ext cx="2743200" cy="17526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mtClean="0">
              <a:solidFill>
                <a:srgbClr val="FFFFFF"/>
              </a:solidFill>
              <a:latin typeface="Garamond" pitchFamily="28" charset="0"/>
              <a:ea typeface="ＭＳ Ｐゴシック" charset="0"/>
              <a:cs typeface="ＭＳ Ｐゴシック" charset="0"/>
            </a:endParaRPr>
          </a:p>
        </p:txBody>
      </p:sp>
      <p:pic>
        <p:nvPicPr>
          <p:cNvPr id="22" name="Picture 21" descr="P720010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121084">
            <a:off x="5711506" y="3142188"/>
            <a:ext cx="1839408" cy="2453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438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1155</Words>
  <Application>Microsoft Macintosh PowerPoint</Application>
  <PresentationFormat>On-screen Show (4:3)</PresentationFormat>
  <Paragraphs>106</Paragraphs>
  <Slides>19</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Calibri</vt:lpstr>
      <vt:lpstr>Garamond</vt:lpstr>
      <vt:lpstr>Mangal</vt:lpstr>
      <vt:lpstr>ＭＳ Ｐゴシック</vt:lpstr>
      <vt:lpstr>Times</vt:lpstr>
      <vt:lpstr>Wingdings</vt:lpstr>
      <vt:lpstr>Arial</vt:lpstr>
      <vt:lpstr>Office Theme</vt:lpstr>
      <vt:lpstr>Acrobat Document</vt:lpstr>
      <vt:lpstr>Worms Like Drugs Too! Behavioral Neuroscience in Caenorhabditis elegans</vt:lpstr>
      <vt:lpstr>Why Study Drug Addiction?</vt:lpstr>
      <vt:lpstr>PowerPoint Presentation</vt:lpstr>
      <vt:lpstr>Need for Animal Models</vt:lpstr>
      <vt:lpstr>Brain Evolution</vt:lpstr>
      <vt:lpstr>What are C. elegans?</vt:lpstr>
      <vt:lpstr>Why Use C. elegans?</vt:lpstr>
      <vt:lpstr>C. Elegans Behavior</vt:lpstr>
      <vt:lpstr>Preference Testing</vt:lpstr>
      <vt:lpstr>Preference for CB Agonist</vt:lpstr>
      <vt:lpstr>Morphine</vt:lpstr>
      <vt:lpstr>Ethanol</vt:lpstr>
      <vt:lpstr>Context (Place) Conditioning</vt:lpstr>
      <vt:lpstr>Conditioning Procedure</vt:lpstr>
      <vt:lpstr>PowerPoint Presentation</vt:lpstr>
      <vt:lpstr>MAP Exposure &amp; Preference</vt:lpstr>
      <vt:lpstr>Dopamine Mutants</vt:lpstr>
      <vt:lpstr>Summary &amp; Conclusions</vt:lpstr>
      <vt:lpstr>Acknowledgements</vt:lpstr>
    </vt:vector>
  </TitlesOfParts>
  <Company>IUPUI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cguestwi</dc:creator>
  <cp:lastModifiedBy>Microsoft Office User</cp:lastModifiedBy>
  <cp:revision>173</cp:revision>
  <dcterms:created xsi:type="dcterms:W3CDTF">2009-12-09T14:28:15Z</dcterms:created>
  <dcterms:modified xsi:type="dcterms:W3CDTF">2017-10-02T15:37:57Z</dcterms:modified>
</cp:coreProperties>
</file>