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1" r:id="rId19"/>
    <p:sldId id="272"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10/9/2019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10/9/2019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youtube.com/watch?v=OWStPsq2l0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edicalnewstoday.com/articles/320172.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tpsyc.org/TATintro/"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psychcentral.com/personality-test/start.php"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www.humanmetrics.com/cgi-win/jtypes2.asp" TargetMode="External"/><Relationship Id="rId4" Type="http://schemas.openxmlformats.org/officeDocument/2006/relationships/hyperlink" Target="http://theinkblot.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classroom.kidshealth.org/classroom/9to12/problems/emotions/stres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Standard 5: Personality, Assessment, and Stress</a:t>
            </a:r>
            <a:endParaRPr lang="en-US" dirty="0"/>
          </a:p>
        </p:txBody>
      </p:sp>
      <p:sp>
        <p:nvSpPr>
          <p:cNvPr id="3" name="Subtitle 2"/>
          <p:cNvSpPr>
            <a:spLocks noGrp="1"/>
          </p:cNvSpPr>
          <p:nvPr>
            <p:ph type="subTitle" idx="1"/>
          </p:nvPr>
        </p:nvSpPr>
        <p:spPr>
          <a:xfrm>
            <a:off x="680322" y="4394039"/>
            <a:ext cx="8346112" cy="2032887"/>
          </a:xfrm>
        </p:spPr>
        <p:txBody>
          <a:bodyPr>
            <a:normAutofit/>
          </a:bodyPr>
          <a:lstStyle/>
          <a:p>
            <a:r>
              <a:rPr lang="en-US" b="1" dirty="0" smtClean="0"/>
              <a:t>Mrs. Amanda Harmon</a:t>
            </a:r>
          </a:p>
          <a:p>
            <a:r>
              <a:rPr lang="en-US" b="1" dirty="0" smtClean="0"/>
              <a:t>Zionsville Community High School</a:t>
            </a:r>
          </a:p>
          <a:p>
            <a:r>
              <a:rPr lang="en-US" b="1" dirty="0" smtClean="0"/>
              <a:t>Psychology Day – IUPUI</a:t>
            </a:r>
          </a:p>
          <a:p>
            <a:r>
              <a:rPr lang="en-US" b="1" dirty="0" smtClean="0"/>
              <a:t>November 1, 2019</a:t>
            </a:r>
            <a:endParaRPr lang="en-US" dirty="0"/>
          </a:p>
          <a:p>
            <a:endParaRPr lang="en-US" dirty="0"/>
          </a:p>
        </p:txBody>
      </p:sp>
    </p:spTree>
    <p:extLst>
      <p:ext uri="{BB962C8B-B14F-4D97-AF65-F5344CB8AC3E}">
        <p14:creationId xmlns:p14="http://schemas.microsoft.com/office/powerpoint/2010/main" val="1126030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1788"/>
            <a:ext cx="10816045" cy="1080938"/>
          </a:xfrm>
        </p:spPr>
        <p:txBody>
          <a:bodyPr>
            <a:normAutofit/>
          </a:bodyPr>
          <a:lstStyle/>
          <a:p>
            <a:pPr lvl="0"/>
            <a:r>
              <a:rPr lang="en-US" sz="3300" b="1" dirty="0" smtClean="0"/>
              <a:t>P.5.4</a:t>
            </a:r>
            <a:r>
              <a:rPr lang="en-US" sz="3300" dirty="0"/>
              <a:t> </a:t>
            </a:r>
            <a:r>
              <a:rPr lang="en-US" sz="3300" dirty="0" smtClean="0"/>
              <a:t>Identify </a:t>
            </a:r>
            <a:r>
              <a:rPr lang="en-US" sz="3300" dirty="0"/>
              <a:t>environmental factors that lead to stress. </a:t>
            </a:r>
          </a:p>
        </p:txBody>
      </p:sp>
      <p:sp>
        <p:nvSpPr>
          <p:cNvPr id="4" name="Content Placeholder 3"/>
          <p:cNvSpPr>
            <a:spLocks noGrp="1"/>
          </p:cNvSpPr>
          <p:nvPr>
            <p:ph idx="1"/>
          </p:nvPr>
        </p:nvSpPr>
        <p:spPr>
          <a:xfrm>
            <a:off x="680321" y="2336873"/>
            <a:ext cx="10240228" cy="3599316"/>
          </a:xfrm>
        </p:spPr>
        <p:txBody>
          <a:bodyPr>
            <a:noAutofit/>
          </a:bodyPr>
          <a:lstStyle/>
          <a:p>
            <a:pPr marL="0" indent="0">
              <a:buNone/>
            </a:pPr>
            <a:r>
              <a:rPr lang="en-US" sz="3500" dirty="0"/>
              <a:t>Bell Ringer: Stress can be categorized into different types:</a:t>
            </a:r>
          </a:p>
          <a:p>
            <a:r>
              <a:rPr lang="en-US" sz="3000" dirty="0"/>
              <a:t>Daily Stress</a:t>
            </a:r>
          </a:p>
          <a:p>
            <a:r>
              <a:rPr lang="en-US" sz="3000" dirty="0"/>
              <a:t>Significant Changes</a:t>
            </a:r>
          </a:p>
          <a:p>
            <a:r>
              <a:rPr lang="en-US" sz="3000" dirty="0"/>
              <a:t>Catastrophes</a:t>
            </a:r>
          </a:p>
          <a:p>
            <a:pPr marL="0" indent="0">
              <a:buNone/>
            </a:pPr>
            <a:r>
              <a:rPr lang="en-US" sz="3500" dirty="0"/>
              <a:t>What are 5 examples you think might fall </a:t>
            </a:r>
            <a:r>
              <a:rPr lang="en-US" sz="3500" dirty="0" smtClean="0"/>
              <a:t>in each of </a:t>
            </a:r>
            <a:r>
              <a:rPr lang="en-US" sz="3500" dirty="0"/>
              <a:t>these categories based on their names?</a:t>
            </a:r>
          </a:p>
        </p:txBody>
      </p:sp>
    </p:spTree>
    <p:extLst>
      <p:ext uri="{BB962C8B-B14F-4D97-AF65-F5344CB8AC3E}">
        <p14:creationId xmlns:p14="http://schemas.microsoft.com/office/powerpoint/2010/main" val="317506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1788"/>
            <a:ext cx="10816045" cy="1080938"/>
          </a:xfrm>
        </p:spPr>
        <p:txBody>
          <a:bodyPr>
            <a:normAutofit/>
          </a:bodyPr>
          <a:lstStyle/>
          <a:p>
            <a:pPr lvl="0"/>
            <a:r>
              <a:rPr lang="en-US" sz="3300" b="1" dirty="0" smtClean="0"/>
              <a:t>P.5.4</a:t>
            </a:r>
            <a:r>
              <a:rPr lang="en-US" sz="3300" dirty="0"/>
              <a:t> </a:t>
            </a:r>
            <a:r>
              <a:rPr lang="en-US" sz="3300" dirty="0" smtClean="0"/>
              <a:t>Identify </a:t>
            </a:r>
            <a:r>
              <a:rPr lang="en-US" sz="3300" dirty="0"/>
              <a:t>environmental factors that lead to stress. </a:t>
            </a:r>
          </a:p>
        </p:txBody>
      </p:sp>
      <p:sp>
        <p:nvSpPr>
          <p:cNvPr id="4" name="Content Placeholder 3"/>
          <p:cNvSpPr>
            <a:spLocks noGrp="1"/>
          </p:cNvSpPr>
          <p:nvPr>
            <p:ph idx="1"/>
          </p:nvPr>
        </p:nvSpPr>
        <p:spPr>
          <a:xfrm>
            <a:off x="130627" y="1971113"/>
            <a:ext cx="4924698" cy="3599316"/>
          </a:xfrm>
        </p:spPr>
        <p:txBody>
          <a:bodyPr>
            <a:noAutofit/>
          </a:bodyPr>
          <a:lstStyle/>
          <a:p>
            <a:pPr marL="0" indent="0">
              <a:buNone/>
            </a:pPr>
            <a:r>
              <a:rPr lang="en-US" sz="2600" dirty="0" smtClean="0"/>
              <a:t>Make a list of:</a:t>
            </a:r>
          </a:p>
          <a:p>
            <a:r>
              <a:rPr lang="en-US" sz="2600" dirty="0" smtClean="0"/>
              <a:t>Stress </a:t>
            </a:r>
            <a:r>
              <a:rPr lang="en-US" sz="2600" dirty="0"/>
              <a:t>P</a:t>
            </a:r>
            <a:r>
              <a:rPr lang="en-US" sz="2600" dirty="0" smtClean="0"/>
              <a:t>roducers and </a:t>
            </a:r>
          </a:p>
          <a:p>
            <a:r>
              <a:rPr lang="en-US" sz="2600" dirty="0"/>
              <a:t>S</a:t>
            </a:r>
            <a:r>
              <a:rPr lang="en-US" sz="2600" dirty="0" smtClean="0"/>
              <a:t>tress </a:t>
            </a:r>
            <a:r>
              <a:rPr lang="en-US" sz="2600" dirty="0"/>
              <a:t>R</a:t>
            </a:r>
            <a:r>
              <a:rPr lang="en-US" sz="2600" dirty="0" smtClean="0"/>
              <a:t>educers.</a:t>
            </a:r>
          </a:p>
          <a:p>
            <a:r>
              <a:rPr lang="en-US" sz="2600" dirty="0" smtClean="0"/>
              <a:t>Discuss techniques we can use to relieve stress.</a:t>
            </a:r>
          </a:p>
          <a:p>
            <a:pPr marL="0" indent="0">
              <a:buNone/>
            </a:pPr>
            <a:r>
              <a:rPr lang="en-US" sz="2600" dirty="0">
                <a:hlinkClick r:id="rId2"/>
              </a:rPr>
              <a:t>https://www.youtube.com/watch?v=OWStPsq2l0w</a:t>
            </a:r>
            <a:endParaRPr lang="en-US" sz="2600" dirty="0"/>
          </a:p>
        </p:txBody>
      </p:sp>
      <p:pic>
        <p:nvPicPr>
          <p:cNvPr id="3" name="Picture 2"/>
          <p:cNvPicPr>
            <a:picLocks noChangeAspect="1"/>
          </p:cNvPicPr>
          <p:nvPr/>
        </p:nvPicPr>
        <p:blipFill>
          <a:blip r:embed="rId3"/>
          <a:stretch>
            <a:fillRect/>
          </a:stretch>
        </p:blipFill>
        <p:spPr>
          <a:xfrm>
            <a:off x="5055325" y="2508454"/>
            <a:ext cx="6168390" cy="3657215"/>
          </a:xfrm>
          <a:prstGeom prst="rect">
            <a:avLst/>
          </a:prstGeom>
        </p:spPr>
      </p:pic>
    </p:spTree>
    <p:extLst>
      <p:ext uri="{BB962C8B-B14F-4D97-AF65-F5344CB8AC3E}">
        <p14:creationId xmlns:p14="http://schemas.microsoft.com/office/powerpoint/2010/main" val="3398941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1788"/>
            <a:ext cx="10816045" cy="1080938"/>
          </a:xfrm>
        </p:spPr>
        <p:txBody>
          <a:bodyPr>
            <a:normAutofit/>
          </a:bodyPr>
          <a:lstStyle/>
          <a:p>
            <a:pPr lvl="0"/>
            <a:r>
              <a:rPr lang="en-US" sz="3300" b="1" dirty="0" smtClean="0"/>
              <a:t>P.5.4</a:t>
            </a:r>
            <a:r>
              <a:rPr lang="en-US" sz="3300" dirty="0"/>
              <a:t> </a:t>
            </a:r>
            <a:r>
              <a:rPr lang="en-US" sz="3300" dirty="0" smtClean="0"/>
              <a:t>Identify </a:t>
            </a:r>
            <a:r>
              <a:rPr lang="en-US" sz="3300" dirty="0"/>
              <a:t>environmental factors that lead to stress. </a:t>
            </a:r>
          </a:p>
        </p:txBody>
      </p:sp>
      <p:sp>
        <p:nvSpPr>
          <p:cNvPr id="4" name="Content Placeholder 3"/>
          <p:cNvSpPr>
            <a:spLocks noGrp="1"/>
          </p:cNvSpPr>
          <p:nvPr>
            <p:ph idx="1"/>
          </p:nvPr>
        </p:nvSpPr>
        <p:spPr>
          <a:xfrm>
            <a:off x="822958" y="1958049"/>
            <a:ext cx="10162904" cy="3599316"/>
          </a:xfrm>
        </p:spPr>
        <p:txBody>
          <a:bodyPr>
            <a:noAutofit/>
          </a:bodyPr>
          <a:lstStyle/>
          <a:p>
            <a:pPr marL="0" indent="0" algn="ctr">
              <a:buNone/>
            </a:pPr>
            <a:r>
              <a:rPr lang="en-US" sz="4000" b="1" u="sng" dirty="0"/>
              <a:t>Exit Assignment: </a:t>
            </a:r>
            <a:endParaRPr lang="en-US" sz="4000" b="1" u="sng" dirty="0" smtClean="0"/>
          </a:p>
          <a:p>
            <a:pPr marL="0" indent="0">
              <a:buNone/>
            </a:pPr>
            <a:r>
              <a:rPr lang="en-US" sz="4000" dirty="0" smtClean="0"/>
              <a:t>What </a:t>
            </a:r>
            <a:r>
              <a:rPr lang="en-US" sz="4000" dirty="0"/>
              <a:t>is </a:t>
            </a:r>
            <a:r>
              <a:rPr lang="en-US" sz="4000" dirty="0" smtClean="0"/>
              <a:t>a </a:t>
            </a:r>
            <a:r>
              <a:rPr lang="en-US" sz="4000" dirty="0"/>
              <a:t>stressor in your life that </a:t>
            </a:r>
            <a:r>
              <a:rPr lang="en-US" sz="4000" dirty="0" smtClean="0"/>
              <a:t>you </a:t>
            </a:r>
            <a:r>
              <a:rPr lang="en-US" sz="4000" dirty="0"/>
              <a:t>could try to </a:t>
            </a:r>
            <a:r>
              <a:rPr lang="en-US" sz="4000" dirty="0" smtClean="0"/>
              <a:t>eliminate? </a:t>
            </a:r>
          </a:p>
          <a:p>
            <a:pPr marL="0" indent="0">
              <a:buNone/>
            </a:pPr>
            <a:r>
              <a:rPr lang="en-US" sz="4000" dirty="0" smtClean="0"/>
              <a:t>If you can’t get rid of the stress producer, what could you do to reduce the stress it is causing you?</a:t>
            </a:r>
            <a:endParaRPr lang="en-US" sz="4000" dirty="0"/>
          </a:p>
        </p:txBody>
      </p:sp>
    </p:spTree>
    <p:extLst>
      <p:ext uri="{BB962C8B-B14F-4D97-AF65-F5344CB8AC3E}">
        <p14:creationId xmlns:p14="http://schemas.microsoft.com/office/powerpoint/2010/main" val="513520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7111"/>
            <a:ext cx="10816045" cy="1080938"/>
          </a:xfrm>
        </p:spPr>
        <p:txBody>
          <a:bodyPr>
            <a:normAutofit fontScale="90000"/>
          </a:bodyPr>
          <a:lstStyle/>
          <a:p>
            <a:r>
              <a:rPr lang="en-US" b="1" dirty="0" smtClean="0"/>
              <a:t>P.5.5</a:t>
            </a:r>
            <a:r>
              <a:rPr lang="en-US" dirty="0"/>
              <a:t> </a:t>
            </a:r>
            <a:r>
              <a:rPr lang="en-US" dirty="0" smtClean="0"/>
              <a:t>Explain </a:t>
            </a:r>
            <a:r>
              <a:rPr lang="en-US" dirty="0"/>
              <a:t>Hans </a:t>
            </a:r>
            <a:r>
              <a:rPr lang="en-US" dirty="0" err="1"/>
              <a:t>Seyle’s</a:t>
            </a:r>
            <a:r>
              <a:rPr lang="en-US" dirty="0"/>
              <a:t> General Adaptation Syndrome (GAS</a:t>
            </a:r>
            <a:r>
              <a:rPr lang="en-US" dirty="0" smtClean="0"/>
              <a:t>) </a:t>
            </a:r>
            <a:r>
              <a:rPr lang="en-US" dirty="0"/>
              <a:t/>
            </a:r>
            <a:br>
              <a:rPr lang="en-US" dirty="0"/>
            </a:br>
            <a:endParaRPr lang="en-US" sz="3300" dirty="0"/>
          </a:p>
        </p:txBody>
      </p:sp>
      <p:sp>
        <p:nvSpPr>
          <p:cNvPr id="4" name="Content Placeholder 3"/>
          <p:cNvSpPr>
            <a:spLocks noGrp="1"/>
          </p:cNvSpPr>
          <p:nvPr>
            <p:ph idx="1"/>
          </p:nvPr>
        </p:nvSpPr>
        <p:spPr>
          <a:xfrm>
            <a:off x="809895" y="2506689"/>
            <a:ext cx="10162904" cy="3599316"/>
          </a:xfrm>
        </p:spPr>
        <p:txBody>
          <a:bodyPr>
            <a:noAutofit/>
          </a:bodyPr>
          <a:lstStyle/>
          <a:p>
            <a:pPr marL="0" indent="0" algn="ctr">
              <a:buNone/>
            </a:pPr>
            <a:r>
              <a:rPr lang="en-US" sz="4000" b="1" u="sng" dirty="0"/>
              <a:t>Bell Ringer: </a:t>
            </a:r>
            <a:endParaRPr lang="en-US" sz="4000" b="1" u="sng" dirty="0" smtClean="0"/>
          </a:p>
          <a:p>
            <a:pPr marL="0" indent="0" algn="ctr">
              <a:buNone/>
            </a:pPr>
            <a:r>
              <a:rPr lang="en-US" sz="4000" dirty="0" smtClean="0"/>
              <a:t>What </a:t>
            </a:r>
            <a:r>
              <a:rPr lang="en-US" sz="4000" dirty="0"/>
              <a:t>happens when you’re faced with a daily stressor? How do stressors generally affect you?</a:t>
            </a:r>
          </a:p>
          <a:p>
            <a:pPr marL="0" indent="0" algn="ctr">
              <a:buNone/>
            </a:pPr>
            <a:endParaRPr lang="en-US" sz="4000" dirty="0"/>
          </a:p>
        </p:txBody>
      </p:sp>
    </p:spTree>
    <p:extLst>
      <p:ext uri="{BB962C8B-B14F-4D97-AF65-F5344CB8AC3E}">
        <p14:creationId xmlns:p14="http://schemas.microsoft.com/office/powerpoint/2010/main" val="1107514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7111"/>
            <a:ext cx="10816045" cy="1080938"/>
          </a:xfrm>
        </p:spPr>
        <p:txBody>
          <a:bodyPr>
            <a:normAutofit fontScale="90000"/>
          </a:bodyPr>
          <a:lstStyle/>
          <a:p>
            <a:r>
              <a:rPr lang="en-US" b="1" dirty="0" smtClean="0"/>
              <a:t>P.5.5</a:t>
            </a:r>
            <a:r>
              <a:rPr lang="en-US" dirty="0"/>
              <a:t> </a:t>
            </a:r>
            <a:r>
              <a:rPr lang="en-US" dirty="0" smtClean="0"/>
              <a:t>Explain </a:t>
            </a:r>
            <a:r>
              <a:rPr lang="en-US" dirty="0"/>
              <a:t>Hans </a:t>
            </a:r>
            <a:r>
              <a:rPr lang="en-US" dirty="0" err="1"/>
              <a:t>Seyle’s</a:t>
            </a:r>
            <a:r>
              <a:rPr lang="en-US" dirty="0"/>
              <a:t> General Adaptation Syndrome (GAS</a:t>
            </a:r>
            <a:r>
              <a:rPr lang="en-US" dirty="0" smtClean="0"/>
              <a:t>) </a:t>
            </a:r>
            <a:r>
              <a:rPr lang="en-US" dirty="0"/>
              <a:t/>
            </a:r>
            <a:br>
              <a:rPr lang="en-US" dirty="0"/>
            </a:br>
            <a:endParaRPr lang="en-US" sz="3300" dirty="0"/>
          </a:p>
        </p:txBody>
      </p:sp>
      <p:sp>
        <p:nvSpPr>
          <p:cNvPr id="4" name="Content Placeholder 3"/>
          <p:cNvSpPr>
            <a:spLocks noGrp="1"/>
          </p:cNvSpPr>
          <p:nvPr>
            <p:ph idx="1"/>
          </p:nvPr>
        </p:nvSpPr>
        <p:spPr>
          <a:xfrm>
            <a:off x="0" y="1958049"/>
            <a:ext cx="12192000" cy="4364374"/>
          </a:xfrm>
        </p:spPr>
        <p:txBody>
          <a:bodyPr>
            <a:noAutofit/>
          </a:bodyPr>
          <a:lstStyle/>
          <a:p>
            <a:pPr marL="0" indent="0" algn="ctr">
              <a:buNone/>
            </a:pPr>
            <a:r>
              <a:rPr lang="en-US" sz="2000" dirty="0">
                <a:hlinkClick r:id="rId2"/>
              </a:rPr>
              <a:t>https://</a:t>
            </a:r>
            <a:r>
              <a:rPr lang="en-US" sz="2000" dirty="0" smtClean="0">
                <a:hlinkClick r:id="rId2"/>
              </a:rPr>
              <a:t>www.medicalnewstoday.com/articles/320172.php</a:t>
            </a:r>
            <a:endParaRPr lang="en-US" sz="2000" dirty="0" smtClean="0"/>
          </a:p>
          <a:p>
            <a:pPr marL="0" indent="0" algn="ctr">
              <a:buNone/>
            </a:pPr>
            <a:r>
              <a:rPr lang="en-US" sz="4000" dirty="0" smtClean="0"/>
              <a:t>Have students read the article above. Then, have the students take on the role of a journalism student and write an article that would be suitable for a school newspaper. The topic should be a common teen stressor and how a student facing that stressor may progress through the three phases: Alarm, Resistance, and Exhaustion, as well as some stress-reducing tips. </a:t>
            </a:r>
            <a:endParaRPr lang="en-US" sz="4000" dirty="0"/>
          </a:p>
          <a:p>
            <a:pPr marL="0" indent="0" algn="ctr">
              <a:buNone/>
            </a:pPr>
            <a:endParaRPr lang="en-US" sz="4000" dirty="0"/>
          </a:p>
        </p:txBody>
      </p:sp>
    </p:spTree>
    <p:extLst>
      <p:ext uri="{BB962C8B-B14F-4D97-AF65-F5344CB8AC3E}">
        <p14:creationId xmlns:p14="http://schemas.microsoft.com/office/powerpoint/2010/main" val="380485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151431"/>
            <a:ext cx="10816045" cy="1080938"/>
          </a:xfrm>
        </p:spPr>
        <p:txBody>
          <a:bodyPr>
            <a:normAutofit fontScale="90000"/>
          </a:bodyPr>
          <a:lstStyle/>
          <a:p>
            <a:r>
              <a:rPr lang="en-US" b="1" dirty="0"/>
              <a:t>P.5.6</a:t>
            </a:r>
            <a:r>
              <a:rPr lang="en-US" dirty="0"/>
              <a:t>	Evaluate the influences of variables, such as culture, family, and genetics, on personality development and identify the psychologists associated with each. </a:t>
            </a:r>
            <a:br>
              <a:rPr lang="en-US" dirty="0"/>
            </a:br>
            <a:r>
              <a:rPr lang="en-US" dirty="0"/>
              <a:t/>
            </a:r>
            <a:br>
              <a:rPr lang="en-US" dirty="0"/>
            </a:br>
            <a:r>
              <a:rPr lang="en-US" sz="3300" dirty="0" smtClean="0"/>
              <a:t> </a:t>
            </a:r>
            <a:endParaRPr lang="en-US" sz="3300" dirty="0"/>
          </a:p>
        </p:txBody>
      </p:sp>
      <p:sp>
        <p:nvSpPr>
          <p:cNvPr id="3" name="Content Placeholder 2"/>
          <p:cNvSpPr>
            <a:spLocks noGrp="1"/>
          </p:cNvSpPr>
          <p:nvPr>
            <p:ph idx="1"/>
          </p:nvPr>
        </p:nvSpPr>
        <p:spPr/>
        <p:txBody>
          <a:bodyPr/>
          <a:lstStyle/>
          <a:p>
            <a:pPr marL="0" indent="0" algn="ctr">
              <a:buNone/>
            </a:pPr>
            <a:r>
              <a:rPr lang="en-US" sz="4000" b="1" u="sng" dirty="0"/>
              <a:t>Bell Ringer: </a:t>
            </a:r>
            <a:endParaRPr lang="en-US" sz="4000" b="1" u="sng" dirty="0" smtClean="0"/>
          </a:p>
          <a:p>
            <a:pPr marL="0" indent="0" algn="ctr">
              <a:buNone/>
            </a:pPr>
            <a:r>
              <a:rPr lang="en-US" sz="4000" dirty="0" smtClean="0"/>
              <a:t>Have </a:t>
            </a:r>
            <a:r>
              <a:rPr lang="en-US" sz="4000" dirty="0"/>
              <a:t>you ever noticed that </a:t>
            </a:r>
            <a:r>
              <a:rPr lang="en-US" sz="4000" dirty="0" smtClean="0"/>
              <a:t>you reveal different aspects of your personality, </a:t>
            </a:r>
            <a:r>
              <a:rPr lang="en-US" sz="4000" dirty="0"/>
              <a:t>depending on who you’re with? Give an example.</a:t>
            </a:r>
          </a:p>
          <a:p>
            <a:endParaRPr lang="en-US" dirty="0"/>
          </a:p>
        </p:txBody>
      </p:sp>
    </p:spTree>
    <p:extLst>
      <p:ext uri="{BB962C8B-B14F-4D97-AF65-F5344CB8AC3E}">
        <p14:creationId xmlns:p14="http://schemas.microsoft.com/office/powerpoint/2010/main" val="2373993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813047"/>
            <a:ext cx="10816045" cy="1080938"/>
          </a:xfrm>
        </p:spPr>
        <p:txBody>
          <a:bodyPr>
            <a:normAutofit fontScale="90000"/>
          </a:bodyPr>
          <a:lstStyle/>
          <a:p>
            <a:r>
              <a:rPr lang="en-US" b="1" dirty="0"/>
              <a:t>P.5.6</a:t>
            </a:r>
            <a:r>
              <a:rPr lang="en-US" dirty="0"/>
              <a:t>	Evaluate the influences of variables, such as culture, family, and genetics, on personality development and identify the psychologists associated with each</a:t>
            </a:r>
            <a:r>
              <a:rPr lang="en-US" dirty="0" smtClean="0"/>
              <a:t>.</a:t>
            </a:r>
            <a:r>
              <a:rPr lang="en-US" sz="3300" dirty="0" smtClean="0"/>
              <a:t> </a:t>
            </a:r>
            <a:endParaRPr lang="en-US" sz="3300" dirty="0"/>
          </a:p>
        </p:txBody>
      </p:sp>
      <p:pic>
        <p:nvPicPr>
          <p:cNvPr id="4" name="Picture 3"/>
          <p:cNvPicPr>
            <a:picLocks noChangeAspect="1"/>
          </p:cNvPicPr>
          <p:nvPr/>
        </p:nvPicPr>
        <p:blipFill>
          <a:blip r:embed="rId2"/>
          <a:stretch>
            <a:fillRect/>
          </a:stretch>
        </p:blipFill>
        <p:spPr>
          <a:xfrm>
            <a:off x="6206625" y="2298226"/>
            <a:ext cx="5615260" cy="4321772"/>
          </a:xfrm>
          <a:prstGeom prst="rect">
            <a:avLst/>
          </a:prstGeom>
        </p:spPr>
      </p:pic>
      <p:sp>
        <p:nvSpPr>
          <p:cNvPr id="6" name="Content Placeholder 5"/>
          <p:cNvSpPr>
            <a:spLocks noGrp="1"/>
          </p:cNvSpPr>
          <p:nvPr>
            <p:ph idx="1"/>
          </p:nvPr>
        </p:nvSpPr>
        <p:spPr>
          <a:xfrm>
            <a:off x="91440" y="2159361"/>
            <a:ext cx="6206625" cy="5181965"/>
          </a:xfrm>
        </p:spPr>
        <p:txBody>
          <a:bodyPr>
            <a:normAutofit/>
          </a:bodyPr>
          <a:lstStyle/>
          <a:p>
            <a:pPr marL="0" indent="0">
              <a:buNone/>
            </a:pPr>
            <a:r>
              <a:rPr lang="en-US" dirty="0"/>
              <a:t>I</a:t>
            </a:r>
            <a:r>
              <a:rPr lang="en-US" dirty="0" smtClean="0"/>
              <a:t>n groups of 3, have students jigsaw the variables listed that contribute to personality development, each taking one variable. For the variable they are assigned, have them identify psychologists who have researched the contributions of their variable to personality development and what they have found. They will share their findings with the group. As a group, brainstorm other variables that may contribute to the development of personality. </a:t>
            </a:r>
            <a:endParaRPr lang="en-US" dirty="0"/>
          </a:p>
        </p:txBody>
      </p:sp>
    </p:spTree>
    <p:extLst>
      <p:ext uri="{BB962C8B-B14F-4D97-AF65-F5344CB8AC3E}">
        <p14:creationId xmlns:p14="http://schemas.microsoft.com/office/powerpoint/2010/main" val="4277964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0447" y="791082"/>
            <a:ext cx="10294182" cy="1080938"/>
          </a:xfrm>
        </p:spPr>
        <p:txBody>
          <a:bodyPr/>
          <a:lstStyle/>
          <a:p>
            <a:r>
              <a:rPr lang="en-US" dirty="0" smtClean="0"/>
              <a:t>Extension </a:t>
            </a:r>
            <a:br>
              <a:rPr lang="en-US" dirty="0" smtClean="0"/>
            </a:br>
            <a:r>
              <a:rPr lang="en-US" dirty="0" smtClean="0"/>
              <a:t>Activity – Part 1</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4153990" y="376144"/>
            <a:ext cx="7776754" cy="6204857"/>
          </a:xfrm>
          <a:prstGeom prst="rect">
            <a:avLst/>
          </a:prstGeom>
        </p:spPr>
      </p:pic>
      <p:sp>
        <p:nvSpPr>
          <p:cNvPr id="7" name="TextBox 6"/>
          <p:cNvSpPr txBox="1"/>
          <p:nvPr/>
        </p:nvSpPr>
        <p:spPr>
          <a:xfrm>
            <a:off x="184905" y="1872020"/>
            <a:ext cx="3853543" cy="4708981"/>
          </a:xfrm>
          <a:prstGeom prst="rect">
            <a:avLst/>
          </a:prstGeom>
          <a:noFill/>
        </p:spPr>
        <p:txBody>
          <a:bodyPr wrap="square" rtlCol="0">
            <a:spAutoFit/>
          </a:bodyPr>
          <a:lstStyle/>
          <a:p>
            <a:pPr algn="ctr"/>
            <a:r>
              <a:rPr lang="en-US" sz="4000" dirty="0" smtClean="0"/>
              <a:t>Turkey-</a:t>
            </a:r>
            <a:r>
              <a:rPr lang="en-US" sz="4000" dirty="0" err="1" smtClean="0"/>
              <a:t>archy</a:t>
            </a:r>
            <a:r>
              <a:rPr lang="en-US" sz="4000" dirty="0" smtClean="0"/>
              <a:t> of Gratitude</a:t>
            </a:r>
          </a:p>
          <a:p>
            <a:r>
              <a:rPr lang="en-US" sz="2200" b="1" dirty="0" smtClean="0"/>
              <a:t>Some aspects of personality can be revealed using </a:t>
            </a:r>
            <a:r>
              <a:rPr lang="en-US" sz="2200" b="1" dirty="0"/>
              <a:t>Maslow’s Hierarchy of </a:t>
            </a:r>
            <a:r>
              <a:rPr lang="en-US" sz="2200" b="1" dirty="0" smtClean="0"/>
              <a:t>Needs and </a:t>
            </a:r>
            <a:r>
              <a:rPr lang="en-US" sz="2200" b="1" dirty="0"/>
              <a:t>Martin Seligman’s research on Positive Psychology. </a:t>
            </a:r>
            <a:r>
              <a:rPr lang="en-US" sz="2200" b="1" dirty="0" smtClean="0"/>
              <a:t>On</a:t>
            </a:r>
            <a:r>
              <a:rPr lang="en-US" sz="2200" dirty="0" smtClean="0"/>
              <a:t> </a:t>
            </a:r>
            <a:r>
              <a:rPr lang="en-US" sz="2200" dirty="0"/>
              <a:t>each feather, identify things you are thankful </a:t>
            </a:r>
            <a:r>
              <a:rPr lang="en-US" sz="2200" dirty="0" smtClean="0"/>
              <a:t>for in your life </a:t>
            </a:r>
            <a:r>
              <a:rPr lang="en-US" sz="2200" dirty="0"/>
              <a:t>that </a:t>
            </a:r>
            <a:r>
              <a:rPr lang="en-US" sz="2200" dirty="0" smtClean="0"/>
              <a:t>relate to the topics on the hierarchy.</a:t>
            </a:r>
            <a:endParaRPr lang="en-US" sz="2200" dirty="0"/>
          </a:p>
        </p:txBody>
      </p:sp>
    </p:spTree>
    <p:extLst>
      <p:ext uri="{BB962C8B-B14F-4D97-AF65-F5344CB8AC3E}">
        <p14:creationId xmlns:p14="http://schemas.microsoft.com/office/powerpoint/2010/main" val="36507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Fun Extension Activity – Part 2</a:t>
            </a:r>
            <a:endParaRPr lang="en-US" dirty="0"/>
          </a:p>
        </p:txBody>
      </p:sp>
      <p:sp>
        <p:nvSpPr>
          <p:cNvPr id="7" name="TextBox 6"/>
          <p:cNvSpPr txBox="1"/>
          <p:nvPr/>
        </p:nvSpPr>
        <p:spPr>
          <a:xfrm>
            <a:off x="184904" y="1872020"/>
            <a:ext cx="11793735" cy="4893647"/>
          </a:xfrm>
          <a:prstGeom prst="rect">
            <a:avLst/>
          </a:prstGeom>
          <a:noFill/>
        </p:spPr>
        <p:txBody>
          <a:bodyPr wrap="square" rtlCol="0">
            <a:spAutoFit/>
          </a:bodyPr>
          <a:lstStyle/>
          <a:p>
            <a:r>
              <a:rPr lang="en-US" sz="2600" dirty="0"/>
              <a:t>E</a:t>
            </a:r>
            <a:r>
              <a:rPr lang="en-US" sz="2600" dirty="0" smtClean="0"/>
              <a:t>xpressing </a:t>
            </a:r>
            <a:r>
              <a:rPr lang="en-US" sz="2600" dirty="0"/>
              <a:t>gratitude may </a:t>
            </a:r>
            <a:r>
              <a:rPr lang="en-US" sz="2600" dirty="0" smtClean="0"/>
              <a:t>make </a:t>
            </a:r>
            <a:r>
              <a:rPr lang="en-US" sz="2600" dirty="0"/>
              <a:t>you a happier </a:t>
            </a:r>
            <a:r>
              <a:rPr lang="en-US" sz="2600" dirty="0" smtClean="0"/>
              <a:t>person. </a:t>
            </a:r>
            <a:r>
              <a:rPr lang="en-US" sz="2600" dirty="0"/>
              <a:t>Studies show </a:t>
            </a:r>
            <a:r>
              <a:rPr lang="en-US" sz="2600" dirty="0" smtClean="0"/>
              <a:t>gratitude </a:t>
            </a:r>
            <a:r>
              <a:rPr lang="en-US" sz="2600" dirty="0"/>
              <a:t>positively correlates with joy, </a:t>
            </a:r>
            <a:r>
              <a:rPr lang="en-US" sz="2600" dirty="0" smtClean="0"/>
              <a:t>happiness, </a:t>
            </a:r>
            <a:r>
              <a:rPr lang="en-US" sz="2600" dirty="0"/>
              <a:t>and life </a:t>
            </a:r>
            <a:r>
              <a:rPr lang="en-US" sz="2600" dirty="0" smtClean="0"/>
              <a:t>satisfaction. Select one person who </a:t>
            </a:r>
            <a:r>
              <a:rPr lang="en-US" sz="2600" dirty="0"/>
              <a:t>has made a major positive </a:t>
            </a:r>
            <a:r>
              <a:rPr lang="en-US" sz="2600" dirty="0" smtClean="0"/>
              <a:t>difference in your life. Perhaps </a:t>
            </a:r>
            <a:r>
              <a:rPr lang="en-US" sz="2600" dirty="0"/>
              <a:t>someone to whom you have never fully expressed your thanks.  Think about people who may have gone out of their way to help you, offer encouragement, or who have given you an opportunity. </a:t>
            </a:r>
            <a:r>
              <a:rPr lang="en-US" sz="2600" dirty="0" smtClean="0"/>
              <a:t>This may be a </a:t>
            </a:r>
            <a:r>
              <a:rPr lang="en-US" sz="2600" dirty="0"/>
              <a:t>teacher, </a:t>
            </a:r>
            <a:r>
              <a:rPr lang="en-US" sz="2600" dirty="0" smtClean="0"/>
              <a:t>coach</a:t>
            </a:r>
            <a:r>
              <a:rPr lang="en-US" sz="2600" dirty="0"/>
              <a:t>, </a:t>
            </a:r>
            <a:r>
              <a:rPr lang="en-US" sz="2600" dirty="0" smtClean="0"/>
              <a:t>friend, or family member. Write </a:t>
            </a:r>
            <a:r>
              <a:rPr lang="en-US" sz="2600" dirty="0"/>
              <a:t>a one page-long </a:t>
            </a:r>
            <a:r>
              <a:rPr lang="en-US" sz="2600" dirty="0" smtClean="0"/>
              <a:t>testimonial on what that special person did and how they had a positive effect on you. </a:t>
            </a:r>
            <a:r>
              <a:rPr lang="en-US" sz="2600" dirty="0"/>
              <a:t>Take your time. </a:t>
            </a:r>
            <a:r>
              <a:rPr lang="en-US" sz="2600" dirty="0" smtClean="0"/>
              <a:t>Thank them </a:t>
            </a:r>
            <a:r>
              <a:rPr lang="en-US" sz="2600" dirty="0"/>
              <a:t>for their impact on your life. Try to be as specific as possible. </a:t>
            </a:r>
            <a:endParaRPr lang="en-US" sz="2600" dirty="0" smtClean="0"/>
          </a:p>
          <a:p>
            <a:r>
              <a:rPr lang="en-US" sz="2600" b="1" u="sng" dirty="0" smtClean="0"/>
              <a:t>** </a:t>
            </a:r>
            <a:r>
              <a:rPr lang="en-US" sz="2600" b="1" u="sng" dirty="0"/>
              <a:t>One of the best gifts you can give someone is gratitude - if you feel comfortable enough share a copy of this with them. </a:t>
            </a:r>
            <a:endParaRPr lang="en-US" sz="2600" dirty="0"/>
          </a:p>
        </p:txBody>
      </p:sp>
    </p:spTree>
    <p:extLst>
      <p:ext uri="{BB962C8B-B14F-4D97-AF65-F5344CB8AC3E}">
        <p14:creationId xmlns:p14="http://schemas.microsoft.com/office/powerpoint/2010/main" val="196483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23" y="805480"/>
            <a:ext cx="10725256" cy="1080938"/>
          </a:xfrm>
        </p:spPr>
        <p:txBody>
          <a:bodyPr/>
          <a:lstStyle/>
          <a:p>
            <a:r>
              <a:rPr lang="en-US" dirty="0" smtClean="0"/>
              <a:t>Standard 5: Personality, Assessment, and Stress</a:t>
            </a:r>
            <a:endParaRPr lang="en-US" dirty="0"/>
          </a:p>
        </p:txBody>
      </p:sp>
      <p:sp>
        <p:nvSpPr>
          <p:cNvPr id="6" name="Content Placeholder 5"/>
          <p:cNvSpPr>
            <a:spLocks noGrp="1"/>
          </p:cNvSpPr>
          <p:nvPr>
            <p:ph idx="1"/>
          </p:nvPr>
        </p:nvSpPr>
        <p:spPr>
          <a:xfrm>
            <a:off x="124623" y="1998617"/>
            <a:ext cx="11436006" cy="5238205"/>
          </a:xfrm>
        </p:spPr>
        <p:txBody>
          <a:bodyPr>
            <a:normAutofit fontScale="92500" lnSpcReduction="10000"/>
          </a:bodyPr>
          <a:lstStyle/>
          <a:p>
            <a:pPr marL="0" lvl="0" indent="0" eaLnBrk="0" fontAlgn="base" hangingPunct="0">
              <a:lnSpc>
                <a:spcPct val="100000"/>
              </a:lnSpc>
              <a:spcBef>
                <a:spcPct val="0"/>
              </a:spcBef>
              <a:spcAft>
                <a:spcPct val="0"/>
              </a:spcAft>
              <a:buNone/>
            </a:pPr>
            <a:r>
              <a:rPr lang="en-US" altLang="en-US" sz="4000" i="1" dirty="0">
                <a:latin typeface="Arial Narrow" panose="020B0606020202030204" pitchFamily="34" charset="0"/>
                <a:ea typeface="Times New Roman" panose="02020603050405020304" pitchFamily="18" charset="0"/>
              </a:rPr>
              <a:t>Students recognize that personality is the distinctive and relatively stable pattern of behaviors, thoughts, motives and emotions. Students also identify the different types and functions of assessment instruments.  </a:t>
            </a:r>
            <a:endParaRPr lang="en-US" altLang="en-US" sz="4000" i="1" dirty="0" smtClean="0">
              <a:latin typeface="Arial Narrow" panose="020B0606020202030204" pitchFamily="34" charset="0"/>
              <a:ea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sz="4000" b="1" i="1" dirty="0">
              <a:solidFill>
                <a:srgbClr val="000000"/>
              </a:solidFill>
              <a:latin typeface="Arial Narrow" panose="020B0606020202030204" pitchFamily="34" charset="0"/>
              <a:ea typeface="ヒラギノ角ゴ Pro W3"/>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4000" b="1" i="1" dirty="0" smtClean="0">
                <a:solidFill>
                  <a:srgbClr val="000000"/>
                </a:solidFill>
                <a:latin typeface="Arial Narrow" panose="020B0606020202030204" pitchFamily="34" charset="0"/>
                <a:ea typeface="ヒラギノ角ゴ Pro W3"/>
                <a:cs typeface="Times New Roman" panose="02020603050405020304" pitchFamily="18" charset="0"/>
              </a:rPr>
              <a:t>This Standard has 6 Proficiencies. This set of lesson ideas includes materials that can be completed in six, 50-minute class periods (one Proficiency per day) or three, 90-minute blocks (two per day).  An extension activity is </a:t>
            </a:r>
            <a:r>
              <a:rPr lang="en-US" altLang="en-US" sz="4000" b="1" i="1" smtClean="0">
                <a:solidFill>
                  <a:srgbClr val="000000"/>
                </a:solidFill>
                <a:latin typeface="Arial Narrow" panose="020B0606020202030204" pitchFamily="34" charset="0"/>
                <a:ea typeface="ヒラギノ角ゴ Pro W3"/>
                <a:cs typeface="Times New Roman" panose="02020603050405020304" pitchFamily="18" charset="0"/>
              </a:rPr>
              <a:t>also included.</a:t>
            </a:r>
            <a:endParaRPr lang="en-US" altLang="en-US" sz="4000" b="1" dirty="0">
              <a:solidFill>
                <a:srgbClr val="000000"/>
              </a:solidFill>
              <a:latin typeface="Helvetica" panose="020B0604020202020204" pitchFamily="34" charset="0"/>
              <a:ea typeface="ヒラギノ角ゴ Pro W3"/>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Helvetica" panose="020B0604020202020204" pitchFamily="34" charset="0"/>
                <a:ea typeface="ヒラギノ角ゴ Pro W3"/>
                <a:cs typeface="Times New Roman" panose="02020603050405020304" pitchFamily="18" charset="0"/>
              </a:rPr>
              <a:t>	</a:t>
            </a:r>
            <a:endParaRPr lang="en-US" altLang="en-US" sz="4000" dirty="0">
              <a:latin typeface="Arial" panose="020B0604020202020204" pitchFamily="34" charset="0"/>
            </a:endParaRPr>
          </a:p>
          <a:p>
            <a:endParaRPr lang="en-US" dirty="0"/>
          </a:p>
        </p:txBody>
      </p:sp>
    </p:spTree>
    <p:extLst>
      <p:ext uri="{BB962C8B-B14F-4D97-AF65-F5344CB8AC3E}">
        <p14:creationId xmlns:p14="http://schemas.microsoft.com/office/powerpoint/2010/main" val="15568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P.5.1 Identify the major psychologists involved in the study of personality</a:t>
            </a:r>
            <a:endParaRPr lang="en-US" dirty="0"/>
          </a:p>
        </p:txBody>
      </p:sp>
      <p:sp>
        <p:nvSpPr>
          <p:cNvPr id="6" name="Content Placeholder 5"/>
          <p:cNvSpPr>
            <a:spLocks noGrp="1"/>
          </p:cNvSpPr>
          <p:nvPr>
            <p:ph idx="1"/>
          </p:nvPr>
        </p:nvSpPr>
        <p:spPr>
          <a:xfrm>
            <a:off x="483326" y="2063931"/>
            <a:ext cx="11377747" cy="3872258"/>
          </a:xfrm>
        </p:spPr>
        <p:txBody>
          <a:bodyPr>
            <a:normAutofit/>
          </a:bodyPr>
          <a:lstStyle/>
          <a:p>
            <a:r>
              <a:rPr lang="en-US" sz="3000" dirty="0" smtClean="0"/>
              <a:t>Bell </a:t>
            </a:r>
            <a:r>
              <a:rPr lang="en-US" sz="3000" dirty="0"/>
              <a:t>Ringer: Complete the sentence </a:t>
            </a:r>
            <a:r>
              <a:rPr lang="en-US" sz="3000" dirty="0" smtClean="0"/>
              <a:t>“I </a:t>
            </a:r>
            <a:r>
              <a:rPr lang="en-US" sz="3000" dirty="0"/>
              <a:t>am _____” with </a:t>
            </a:r>
            <a:r>
              <a:rPr lang="en-US" sz="3000" dirty="0" smtClean="0"/>
              <a:t>15 personality traits.</a:t>
            </a:r>
            <a:endParaRPr lang="en-US" sz="3000" dirty="0"/>
          </a:p>
          <a:p>
            <a:r>
              <a:rPr lang="en-US" sz="3000" dirty="0" smtClean="0"/>
              <a:t>After 2-3 minutes, as </a:t>
            </a:r>
            <a:r>
              <a:rPr lang="en-US" sz="3000" dirty="0"/>
              <a:t>a class, we will </a:t>
            </a:r>
            <a:r>
              <a:rPr lang="en-US" sz="3000" dirty="0" smtClean="0"/>
              <a:t>discuss their responses. </a:t>
            </a:r>
          </a:p>
          <a:p>
            <a:r>
              <a:rPr lang="en-US" sz="3000" dirty="0" smtClean="0"/>
              <a:t>This process will involve:</a:t>
            </a:r>
          </a:p>
          <a:p>
            <a:pPr lvl="1"/>
            <a:r>
              <a:rPr lang="en-US" sz="2800" dirty="0" smtClean="0"/>
              <a:t>Eliminating statements like: “I am hungry,” “I am tired,” or “I am bored,” and </a:t>
            </a:r>
          </a:p>
          <a:p>
            <a:pPr lvl="1"/>
            <a:r>
              <a:rPr lang="en-US" sz="2800" dirty="0" smtClean="0"/>
              <a:t>Focusing on statements like: “I am easy going,” “I am shy,” or  “I am dependable.”</a:t>
            </a:r>
            <a:endParaRPr lang="en-US" sz="2800" dirty="0"/>
          </a:p>
          <a:p>
            <a:pPr marL="0" lvl="0" indent="0" eaLnBrk="0" fontAlgn="base" hangingPunct="0">
              <a:lnSpc>
                <a:spcPct val="100000"/>
              </a:lnSpc>
              <a:spcBef>
                <a:spcPct val="0"/>
              </a:spcBef>
              <a:spcAft>
                <a:spcPct val="0"/>
              </a:spcAft>
              <a:buNone/>
            </a:pPr>
            <a:endParaRPr lang="en-US" altLang="en-US" sz="4000" dirty="0">
              <a:latin typeface="Arial" panose="020B0604020202020204" pitchFamily="34" charset="0"/>
            </a:endParaRPr>
          </a:p>
          <a:p>
            <a:endParaRPr lang="en-US" dirty="0"/>
          </a:p>
        </p:txBody>
      </p:sp>
    </p:spTree>
    <p:extLst>
      <p:ext uri="{BB962C8B-B14F-4D97-AF65-F5344CB8AC3E}">
        <p14:creationId xmlns:p14="http://schemas.microsoft.com/office/powerpoint/2010/main" val="367743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P.5.1 Identify the major psychologists involved in the study of personality</a:t>
            </a:r>
            <a:endParaRPr lang="en-US" dirty="0"/>
          </a:p>
        </p:txBody>
      </p:sp>
      <p:sp>
        <p:nvSpPr>
          <p:cNvPr id="6" name="Content Placeholder 5"/>
          <p:cNvSpPr>
            <a:spLocks noGrp="1"/>
          </p:cNvSpPr>
          <p:nvPr>
            <p:ph idx="1"/>
          </p:nvPr>
        </p:nvSpPr>
        <p:spPr>
          <a:xfrm>
            <a:off x="483326" y="2063931"/>
            <a:ext cx="11377747" cy="3872258"/>
          </a:xfrm>
        </p:spPr>
        <p:txBody>
          <a:bodyPr>
            <a:normAutofit/>
          </a:bodyPr>
          <a:lstStyle/>
          <a:p>
            <a:pPr marL="0" lvl="0" indent="0" eaLnBrk="0" fontAlgn="base" hangingPunct="0">
              <a:lnSpc>
                <a:spcPct val="100000"/>
              </a:lnSpc>
              <a:spcBef>
                <a:spcPct val="0"/>
              </a:spcBef>
              <a:spcAft>
                <a:spcPct val="0"/>
              </a:spcAft>
              <a:buNone/>
            </a:pPr>
            <a:endParaRPr lang="en-US" altLang="en-US" sz="4000" dirty="0">
              <a:latin typeface="Arial" panose="020B0604020202020204" pitchFamily="34" charset="0"/>
            </a:endParaRP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64938782"/>
              </p:ext>
            </p:extLst>
          </p:nvPr>
        </p:nvGraphicFramePr>
        <p:xfrm>
          <a:off x="483327" y="2063932"/>
          <a:ext cx="10998924" cy="4336868"/>
        </p:xfrm>
        <a:graphic>
          <a:graphicData uri="http://schemas.openxmlformats.org/drawingml/2006/table">
            <a:tbl>
              <a:tblPr firstRow="1" firstCol="1" bandRow="1">
                <a:tableStyleId>{5C22544A-7EE6-4342-B048-85BDC9FD1C3A}</a:tableStyleId>
              </a:tblPr>
              <a:tblGrid>
                <a:gridCol w="2749222">
                  <a:extLst>
                    <a:ext uri="{9D8B030D-6E8A-4147-A177-3AD203B41FA5}">
                      <a16:colId xmlns:a16="http://schemas.microsoft.com/office/drawing/2014/main" val="2039868021"/>
                    </a:ext>
                  </a:extLst>
                </a:gridCol>
                <a:gridCol w="2749222">
                  <a:extLst>
                    <a:ext uri="{9D8B030D-6E8A-4147-A177-3AD203B41FA5}">
                      <a16:colId xmlns:a16="http://schemas.microsoft.com/office/drawing/2014/main" val="3977854927"/>
                    </a:ext>
                  </a:extLst>
                </a:gridCol>
                <a:gridCol w="2750240">
                  <a:extLst>
                    <a:ext uri="{9D8B030D-6E8A-4147-A177-3AD203B41FA5}">
                      <a16:colId xmlns:a16="http://schemas.microsoft.com/office/drawing/2014/main" val="140889200"/>
                    </a:ext>
                  </a:extLst>
                </a:gridCol>
                <a:gridCol w="2750240">
                  <a:extLst>
                    <a:ext uri="{9D8B030D-6E8A-4147-A177-3AD203B41FA5}">
                      <a16:colId xmlns:a16="http://schemas.microsoft.com/office/drawing/2014/main" val="2860968111"/>
                    </a:ext>
                  </a:extLst>
                </a:gridCol>
              </a:tblGrid>
              <a:tr h="2168435">
                <a:tc>
                  <a:txBody>
                    <a:bodyPr/>
                    <a:lstStyle/>
                    <a:p>
                      <a:pPr marL="0" marR="0" indent="0">
                        <a:spcBef>
                          <a:spcPts val="0"/>
                        </a:spcBef>
                        <a:spcAft>
                          <a:spcPts val="0"/>
                        </a:spcAft>
                      </a:pPr>
                      <a:r>
                        <a:rPr lang="en-US" sz="2400" dirty="0">
                          <a:effectLst/>
                        </a:rPr>
                        <a:t>Name of Theory</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2400" dirty="0">
                          <a:effectLst/>
                        </a:rPr>
                        <a:t>Name of Theorist(s) </a:t>
                      </a:r>
                    </a:p>
                    <a:p>
                      <a:pPr marL="0" marR="0" indent="0">
                        <a:spcBef>
                          <a:spcPts val="0"/>
                        </a:spcBef>
                        <a:spcAft>
                          <a:spcPts val="0"/>
                        </a:spcAft>
                      </a:pPr>
                      <a:r>
                        <a:rPr lang="en-US" sz="2400" dirty="0">
                          <a:effectLst/>
                        </a:rPr>
                        <a:t>(if applicable)</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2400" dirty="0">
                          <a:effectLst/>
                        </a:rPr>
                        <a:t>Summary of Theory</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2400">
                          <a:effectLst/>
                        </a:rPr>
                        <a:t>Tests or measures used with the theory (if applicable)</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86073307"/>
                  </a:ext>
                </a:extLst>
              </a:tr>
              <a:tr h="722811">
                <a:tc>
                  <a:txBody>
                    <a:bodyPr/>
                    <a:lstStyle/>
                    <a:p>
                      <a:pPr marL="0" marR="0" indent="0">
                        <a:spcBef>
                          <a:spcPts val="0"/>
                        </a:spcBef>
                        <a:spcAft>
                          <a:spcPts val="0"/>
                        </a:spcAft>
                      </a:pPr>
                      <a:r>
                        <a:rPr lang="en-US" sz="2400" dirty="0">
                          <a:effectLst/>
                        </a:rPr>
                        <a:t>Psychodynamic</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2400" dirty="0">
                          <a:effectLst/>
                        </a:rPr>
                        <a:t>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spcBef>
                          <a:spcPts val="0"/>
                        </a:spcBef>
                        <a:spcAft>
                          <a:spcPts val="0"/>
                        </a:spcAft>
                      </a:pPr>
                      <a:r>
                        <a:rPr lang="en-US" sz="2400">
                          <a:effectLst/>
                        </a:rPr>
                        <a:t>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spcBef>
                          <a:spcPts val="0"/>
                        </a:spcBef>
                        <a:spcAft>
                          <a:spcPts val="0"/>
                        </a:spcAft>
                      </a:pPr>
                      <a:r>
                        <a:rPr lang="en-US" sz="2400">
                          <a:effectLst/>
                        </a:rPr>
                        <a:t>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19771677"/>
                  </a:ext>
                </a:extLst>
              </a:tr>
              <a:tr h="722811">
                <a:tc>
                  <a:txBody>
                    <a:bodyPr/>
                    <a:lstStyle/>
                    <a:p>
                      <a:pPr marL="0" marR="0" indent="0">
                        <a:spcBef>
                          <a:spcPts val="0"/>
                        </a:spcBef>
                        <a:spcAft>
                          <a:spcPts val="0"/>
                        </a:spcAft>
                      </a:pPr>
                      <a:r>
                        <a:rPr lang="en-US" sz="2400">
                          <a:effectLst/>
                        </a:rPr>
                        <a:t>Trait</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2400" dirty="0">
                          <a:effectLst/>
                        </a:rPr>
                        <a:t>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spcBef>
                          <a:spcPts val="0"/>
                        </a:spcBef>
                        <a:spcAft>
                          <a:spcPts val="0"/>
                        </a:spcAft>
                      </a:pPr>
                      <a:r>
                        <a:rPr lang="en-US" sz="2400" dirty="0">
                          <a:effectLst/>
                        </a:rPr>
                        <a:t>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spcBef>
                          <a:spcPts val="0"/>
                        </a:spcBef>
                        <a:spcAft>
                          <a:spcPts val="0"/>
                        </a:spcAft>
                      </a:pPr>
                      <a:r>
                        <a:rPr lang="en-US" sz="2400" dirty="0">
                          <a:effectLst/>
                        </a:rPr>
                        <a:t>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158757318"/>
                  </a:ext>
                </a:extLst>
              </a:tr>
              <a:tr h="722811">
                <a:tc>
                  <a:txBody>
                    <a:bodyPr/>
                    <a:lstStyle/>
                    <a:p>
                      <a:pPr marL="0" marR="0" indent="0">
                        <a:spcBef>
                          <a:spcPts val="0"/>
                        </a:spcBef>
                        <a:spcAft>
                          <a:spcPts val="0"/>
                        </a:spcAft>
                      </a:pPr>
                      <a:r>
                        <a:rPr lang="en-US" sz="2400" dirty="0">
                          <a:effectLst/>
                        </a:rPr>
                        <a:t>Social-Cognitive</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spcBef>
                          <a:spcPts val="0"/>
                        </a:spcBef>
                        <a:spcAft>
                          <a:spcPts val="0"/>
                        </a:spcAft>
                      </a:pPr>
                      <a:r>
                        <a:rPr lang="en-US" sz="2400">
                          <a:effectLst/>
                        </a:rPr>
                        <a:t> </a:t>
                      </a:r>
                      <a:endParaRPr lang="en-US" sz="2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spcBef>
                          <a:spcPts val="0"/>
                        </a:spcBef>
                        <a:spcAft>
                          <a:spcPts val="0"/>
                        </a:spcAft>
                      </a:pPr>
                      <a:r>
                        <a:rPr lang="en-US" sz="2400" dirty="0">
                          <a:effectLst/>
                        </a:rPr>
                        <a:t>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marL="0" marR="0" indent="0">
                        <a:spcBef>
                          <a:spcPts val="0"/>
                        </a:spcBef>
                        <a:spcAft>
                          <a:spcPts val="0"/>
                        </a:spcAft>
                      </a:pPr>
                      <a:r>
                        <a:rPr lang="en-US" sz="2400" dirty="0">
                          <a:effectLst/>
                        </a:rPr>
                        <a:t> </a:t>
                      </a:r>
                      <a:endParaRPr lang="en-US" sz="2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1150524465"/>
                  </a:ext>
                </a:extLst>
              </a:tr>
            </a:tbl>
          </a:graphicData>
        </a:graphic>
      </p:graphicFrame>
    </p:spTree>
    <p:extLst>
      <p:ext uri="{BB962C8B-B14F-4D97-AF65-F5344CB8AC3E}">
        <p14:creationId xmlns:p14="http://schemas.microsoft.com/office/powerpoint/2010/main" val="4357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P.5.1 Identify the major psychologists involved in the study of personality</a:t>
            </a:r>
            <a:endParaRPr lang="en-US" dirty="0"/>
          </a:p>
        </p:txBody>
      </p:sp>
      <p:sp>
        <p:nvSpPr>
          <p:cNvPr id="6" name="Content Placeholder 5"/>
          <p:cNvSpPr>
            <a:spLocks noGrp="1"/>
          </p:cNvSpPr>
          <p:nvPr>
            <p:ph idx="1"/>
          </p:nvPr>
        </p:nvSpPr>
        <p:spPr>
          <a:xfrm>
            <a:off x="522515" y="2168434"/>
            <a:ext cx="11377747" cy="4689566"/>
          </a:xfrm>
        </p:spPr>
        <p:txBody>
          <a:bodyPr>
            <a:normAutofit lnSpcReduction="10000"/>
          </a:bodyPr>
          <a:lstStyle/>
          <a:p>
            <a:pPr marL="0" indent="0" algn="ctr" eaLnBrk="0" fontAlgn="base" hangingPunct="0">
              <a:lnSpc>
                <a:spcPct val="100000"/>
              </a:lnSpc>
              <a:spcBef>
                <a:spcPct val="0"/>
              </a:spcBef>
              <a:spcAft>
                <a:spcPct val="0"/>
              </a:spcAft>
              <a:buNone/>
            </a:pPr>
            <a:r>
              <a:rPr lang="en-US" sz="4000" b="1" dirty="0" smtClean="0"/>
              <a:t>Exit Question/Writing Prompt: </a:t>
            </a:r>
          </a:p>
          <a:p>
            <a:pPr marL="0" indent="0" algn="ctr" eaLnBrk="0" fontAlgn="base" hangingPunct="0">
              <a:lnSpc>
                <a:spcPct val="100000"/>
              </a:lnSpc>
              <a:spcBef>
                <a:spcPct val="0"/>
              </a:spcBef>
              <a:spcAft>
                <a:spcPct val="0"/>
              </a:spcAft>
              <a:buNone/>
            </a:pPr>
            <a:r>
              <a:rPr lang="en-US" sz="4000" u="sng" dirty="0" smtClean="0"/>
              <a:t>Real Self vs. Ideal Self </a:t>
            </a:r>
          </a:p>
          <a:p>
            <a:pPr eaLnBrk="0" fontAlgn="base" hangingPunct="0">
              <a:lnSpc>
                <a:spcPct val="100000"/>
              </a:lnSpc>
              <a:spcBef>
                <a:spcPct val="0"/>
              </a:spcBef>
              <a:spcAft>
                <a:spcPct val="0"/>
              </a:spcAft>
            </a:pPr>
            <a:r>
              <a:rPr lang="en-US" sz="3500" dirty="0" smtClean="0"/>
              <a:t>Look </a:t>
            </a:r>
            <a:r>
              <a:rPr lang="en-US" sz="3500" dirty="0"/>
              <a:t>back at </a:t>
            </a:r>
            <a:r>
              <a:rPr lang="en-US" sz="3500" dirty="0" smtClean="0"/>
              <a:t>the </a:t>
            </a:r>
            <a:r>
              <a:rPr lang="en-US" sz="3500" dirty="0"/>
              <a:t>personality </a:t>
            </a:r>
            <a:r>
              <a:rPr lang="en-US" sz="3500" dirty="0" smtClean="0"/>
              <a:t>traits you identified earlier. Do </a:t>
            </a:r>
            <a:r>
              <a:rPr lang="en-US" sz="3500" dirty="0"/>
              <a:t>you see any that </a:t>
            </a:r>
            <a:r>
              <a:rPr lang="en-US" sz="3500" dirty="0" smtClean="0"/>
              <a:t>differ from when you were a </a:t>
            </a:r>
            <a:r>
              <a:rPr lang="en-US" sz="3500" dirty="0"/>
              <a:t>child? </a:t>
            </a:r>
            <a:r>
              <a:rPr lang="en-US" sz="3500" dirty="0" smtClean="0"/>
              <a:t>Why do you think those changes occurred?</a:t>
            </a:r>
          </a:p>
          <a:p>
            <a:pPr eaLnBrk="0" fontAlgn="base" hangingPunct="0">
              <a:lnSpc>
                <a:spcPct val="100000"/>
              </a:lnSpc>
              <a:spcBef>
                <a:spcPct val="0"/>
              </a:spcBef>
              <a:spcAft>
                <a:spcPct val="0"/>
              </a:spcAft>
            </a:pPr>
            <a:r>
              <a:rPr lang="en-US" sz="3500" dirty="0" smtClean="0"/>
              <a:t>Are there any you </a:t>
            </a:r>
            <a:r>
              <a:rPr lang="en-US" sz="3500" dirty="0"/>
              <a:t>would like to change </a:t>
            </a:r>
            <a:r>
              <a:rPr lang="en-US" sz="3500" dirty="0" smtClean="0"/>
              <a:t>now, if </a:t>
            </a:r>
            <a:r>
              <a:rPr lang="en-US" sz="3500" dirty="0"/>
              <a:t>you could? </a:t>
            </a:r>
            <a:r>
              <a:rPr lang="en-US" sz="3500" dirty="0" smtClean="0"/>
              <a:t>Which ones </a:t>
            </a:r>
            <a:r>
              <a:rPr lang="en-US" sz="3500" dirty="0"/>
              <a:t>are they, and </a:t>
            </a:r>
            <a:r>
              <a:rPr lang="en-US" sz="3500" dirty="0" smtClean="0"/>
              <a:t>why would you like to change them?</a:t>
            </a:r>
            <a:endParaRPr lang="en-US" sz="3500" dirty="0"/>
          </a:p>
          <a:p>
            <a:pPr marL="0" lvl="0" indent="0" eaLnBrk="0" fontAlgn="base" hangingPunct="0">
              <a:lnSpc>
                <a:spcPct val="100000"/>
              </a:lnSpc>
              <a:spcBef>
                <a:spcPct val="0"/>
              </a:spcBef>
              <a:spcAft>
                <a:spcPct val="0"/>
              </a:spcAft>
              <a:buNone/>
            </a:pPr>
            <a:endParaRPr lang="en-US" altLang="en-US" sz="4000" dirty="0">
              <a:latin typeface="Arial" panose="020B0604020202020204" pitchFamily="34" charset="0"/>
            </a:endParaRPr>
          </a:p>
          <a:p>
            <a:endParaRPr lang="en-US" dirty="0"/>
          </a:p>
        </p:txBody>
      </p:sp>
    </p:spTree>
    <p:extLst>
      <p:ext uri="{BB962C8B-B14F-4D97-AF65-F5344CB8AC3E}">
        <p14:creationId xmlns:p14="http://schemas.microsoft.com/office/powerpoint/2010/main" val="9791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P.5.2</a:t>
            </a:r>
            <a:r>
              <a:rPr lang="en-US" dirty="0"/>
              <a:t>	Distinguish between objective and projective techniques of personality </a:t>
            </a:r>
            <a:r>
              <a:rPr lang="en-US" dirty="0" smtClean="0"/>
              <a:t>assessment, </a:t>
            </a:r>
            <a:r>
              <a:rPr lang="en-US" dirty="0"/>
              <a:t>and give examples of each. </a:t>
            </a:r>
          </a:p>
        </p:txBody>
      </p:sp>
      <p:sp>
        <p:nvSpPr>
          <p:cNvPr id="6" name="Content Placeholder 5"/>
          <p:cNvSpPr>
            <a:spLocks noGrp="1"/>
          </p:cNvSpPr>
          <p:nvPr>
            <p:ph idx="1"/>
          </p:nvPr>
        </p:nvSpPr>
        <p:spPr>
          <a:xfrm>
            <a:off x="0" y="1392906"/>
            <a:ext cx="5460274" cy="5666598"/>
          </a:xfrm>
        </p:spPr>
        <p:txBody>
          <a:bodyPr>
            <a:normAutofit lnSpcReduction="10000"/>
          </a:bodyPr>
          <a:lstStyle/>
          <a:p>
            <a:pPr marL="0" lvl="0" indent="0" eaLnBrk="0" fontAlgn="base" hangingPunct="0">
              <a:lnSpc>
                <a:spcPct val="100000"/>
              </a:lnSpc>
              <a:spcBef>
                <a:spcPct val="0"/>
              </a:spcBef>
              <a:spcAft>
                <a:spcPct val="0"/>
              </a:spcAft>
              <a:buNone/>
            </a:pPr>
            <a:endParaRPr lang="en-US" altLang="en-US" sz="4000" dirty="0">
              <a:latin typeface="Arial" panose="020B0604020202020204" pitchFamily="34" charset="0"/>
            </a:endParaRPr>
          </a:p>
          <a:p>
            <a:r>
              <a:rPr lang="en-US" dirty="0" smtClean="0"/>
              <a:t>Look </a:t>
            </a:r>
            <a:r>
              <a:rPr lang="en-US" dirty="0"/>
              <a:t>at the picture. </a:t>
            </a:r>
            <a:r>
              <a:rPr lang="en-US" dirty="0" smtClean="0"/>
              <a:t>Write </a:t>
            </a:r>
            <a:r>
              <a:rPr lang="en-US" dirty="0"/>
              <a:t>a complete story about </a:t>
            </a:r>
            <a:r>
              <a:rPr lang="en-US" dirty="0" smtClean="0"/>
              <a:t>it. Imaginative. With </a:t>
            </a:r>
            <a:r>
              <a:rPr lang="en-US" dirty="0"/>
              <a:t>a beginning, middle, and an end. </a:t>
            </a:r>
            <a:r>
              <a:rPr lang="en-US" dirty="0" smtClean="0"/>
              <a:t>Portray </a:t>
            </a:r>
            <a:r>
              <a:rPr lang="en-US" dirty="0"/>
              <a:t>who the people might be, what they are feeling, thinking, and wishing. </a:t>
            </a:r>
            <a:r>
              <a:rPr lang="en-US" dirty="0" smtClean="0"/>
              <a:t>What </a:t>
            </a:r>
            <a:r>
              <a:rPr lang="en-US" dirty="0"/>
              <a:t>led to the situation depicted in the </a:t>
            </a:r>
            <a:r>
              <a:rPr lang="en-US" dirty="0" smtClean="0"/>
              <a:t>picture? </a:t>
            </a:r>
            <a:r>
              <a:rPr lang="en-US" dirty="0"/>
              <a:t>H</a:t>
            </a:r>
            <a:r>
              <a:rPr lang="en-US" dirty="0" smtClean="0"/>
              <a:t>ow will everything </a:t>
            </a:r>
            <a:r>
              <a:rPr lang="en-US" dirty="0"/>
              <a:t>will turn out in the </a:t>
            </a:r>
            <a:r>
              <a:rPr lang="en-US" dirty="0" smtClean="0"/>
              <a:t>end?</a:t>
            </a:r>
            <a:endParaRPr lang="en-US" dirty="0"/>
          </a:p>
          <a:p>
            <a:r>
              <a:rPr lang="en-US" dirty="0"/>
              <a:t>E</a:t>
            </a:r>
            <a:r>
              <a:rPr lang="en-US" dirty="0" smtClean="0"/>
              <a:t>xamine </a:t>
            </a:r>
            <a:r>
              <a:rPr lang="en-US" dirty="0"/>
              <a:t>the picture for several seconds before </a:t>
            </a:r>
            <a:r>
              <a:rPr lang="en-US" dirty="0" smtClean="0"/>
              <a:t>writing. You </a:t>
            </a:r>
            <a:r>
              <a:rPr lang="en-US" dirty="0"/>
              <a:t>will have 10 minutes to write </a:t>
            </a:r>
            <a:r>
              <a:rPr lang="en-US" dirty="0" smtClean="0"/>
              <a:t>your story. Write </a:t>
            </a:r>
            <a:r>
              <a:rPr lang="en-US" dirty="0"/>
              <a:t>continuously the entire 10 minutes. If you need more than 10 minutes, feel free to </a:t>
            </a:r>
            <a:r>
              <a:rPr lang="en-US" dirty="0" smtClean="0"/>
              <a:t>continue.</a:t>
            </a:r>
            <a:endParaRPr lang="en-US" dirty="0"/>
          </a:p>
          <a:p>
            <a:endParaRPr lang="en-US" dirty="0" smtClean="0"/>
          </a:p>
          <a:p>
            <a:endParaRPr lang="en-US" dirty="0"/>
          </a:p>
          <a:p>
            <a:endParaRPr lang="en-US" dirty="0"/>
          </a:p>
        </p:txBody>
      </p:sp>
      <p:pic>
        <p:nvPicPr>
          <p:cNvPr id="4102" name="Picture 6" descr="TAT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5778" y="2523529"/>
            <a:ext cx="4849123" cy="37793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773783" y="6488668"/>
            <a:ext cx="5708469" cy="369332"/>
          </a:xfrm>
          <a:prstGeom prst="rect">
            <a:avLst/>
          </a:prstGeom>
          <a:noFill/>
        </p:spPr>
        <p:txBody>
          <a:bodyPr wrap="square" rtlCol="0">
            <a:spAutoFit/>
          </a:bodyPr>
          <a:lstStyle/>
          <a:p>
            <a:pPr algn="ctr"/>
            <a:r>
              <a:rPr lang="en-US" u="sng" dirty="0">
                <a:hlinkClick r:id="rId3"/>
              </a:rPr>
              <a:t>http://www.utpsyc.org/TATintro/</a:t>
            </a:r>
            <a:endParaRPr lang="en-US" dirty="0"/>
          </a:p>
        </p:txBody>
      </p:sp>
      <p:sp>
        <p:nvSpPr>
          <p:cNvPr id="4" name="TextBox 3"/>
          <p:cNvSpPr txBox="1"/>
          <p:nvPr/>
        </p:nvSpPr>
        <p:spPr>
          <a:xfrm>
            <a:off x="5272264" y="2046475"/>
            <a:ext cx="6061165" cy="477054"/>
          </a:xfrm>
          <a:prstGeom prst="rect">
            <a:avLst/>
          </a:prstGeom>
          <a:noFill/>
        </p:spPr>
        <p:txBody>
          <a:bodyPr wrap="square" rtlCol="0">
            <a:spAutoFit/>
          </a:bodyPr>
          <a:lstStyle/>
          <a:p>
            <a:r>
              <a:rPr lang="en-US" sz="2500" dirty="0" smtClean="0"/>
              <a:t>Bell Ringer - Thematic </a:t>
            </a:r>
            <a:r>
              <a:rPr lang="en-US" sz="2500" dirty="0"/>
              <a:t>Apperception Test </a:t>
            </a:r>
            <a:endParaRPr lang="en-US" dirty="0"/>
          </a:p>
        </p:txBody>
      </p:sp>
    </p:spTree>
    <p:extLst>
      <p:ext uri="{BB962C8B-B14F-4D97-AF65-F5344CB8AC3E}">
        <p14:creationId xmlns:p14="http://schemas.microsoft.com/office/powerpoint/2010/main" val="3795914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P.5.2</a:t>
            </a:r>
            <a:r>
              <a:rPr lang="en-US" dirty="0"/>
              <a:t>	Distinguish between objective and projective techniques of personality </a:t>
            </a:r>
            <a:r>
              <a:rPr lang="en-US" dirty="0" smtClean="0"/>
              <a:t>assessment, </a:t>
            </a:r>
            <a:r>
              <a:rPr lang="en-US" dirty="0"/>
              <a:t>and give examples of each. </a:t>
            </a:r>
          </a:p>
        </p:txBody>
      </p:sp>
      <p:sp>
        <p:nvSpPr>
          <p:cNvPr id="6" name="Content Placeholder 5"/>
          <p:cNvSpPr>
            <a:spLocks noGrp="1"/>
          </p:cNvSpPr>
          <p:nvPr>
            <p:ph idx="1"/>
          </p:nvPr>
        </p:nvSpPr>
        <p:spPr>
          <a:xfrm>
            <a:off x="-1" y="1392906"/>
            <a:ext cx="12057017" cy="5666598"/>
          </a:xfrm>
        </p:spPr>
        <p:txBody>
          <a:bodyPr>
            <a:normAutofit/>
          </a:bodyPr>
          <a:lstStyle/>
          <a:p>
            <a:pPr marL="0" lvl="0" indent="0" eaLnBrk="0" fontAlgn="base" hangingPunct="0">
              <a:lnSpc>
                <a:spcPct val="100000"/>
              </a:lnSpc>
              <a:spcBef>
                <a:spcPct val="0"/>
              </a:spcBef>
              <a:spcAft>
                <a:spcPct val="0"/>
              </a:spcAft>
              <a:buNone/>
            </a:pPr>
            <a:endParaRPr lang="en-US" altLang="en-US" sz="4000" dirty="0">
              <a:latin typeface="Arial" panose="020B0604020202020204" pitchFamily="34" charset="0"/>
            </a:endParaRPr>
          </a:p>
          <a:p>
            <a:r>
              <a:rPr lang="en-US" dirty="0"/>
              <a:t>How do these tests </a:t>
            </a:r>
            <a:r>
              <a:rPr lang="en-US" dirty="0" smtClean="0"/>
              <a:t>differ? What </a:t>
            </a:r>
            <a:r>
              <a:rPr lang="en-US" dirty="0"/>
              <a:t>are the pros and cons of each type of test</a:t>
            </a:r>
            <a:r>
              <a:rPr lang="en-US" dirty="0" smtClean="0"/>
              <a:t>?</a:t>
            </a:r>
          </a:p>
          <a:p>
            <a:r>
              <a:rPr lang="en-US" dirty="0" smtClean="0"/>
              <a:t>MBTI, Rorschach, Big 5</a:t>
            </a:r>
            <a:endParaRPr lang="en-US" dirty="0"/>
          </a:p>
          <a:p>
            <a:endParaRPr lang="en-US" dirty="0" smtClean="0"/>
          </a:p>
          <a:p>
            <a:endParaRPr lang="en-US" dirty="0"/>
          </a:p>
          <a:p>
            <a:endParaRPr lang="en-US" dirty="0"/>
          </a:p>
        </p:txBody>
      </p:sp>
      <p:pic>
        <p:nvPicPr>
          <p:cNvPr id="5" name="Picture 4"/>
          <p:cNvPicPr>
            <a:picLocks noChangeAspect="1"/>
          </p:cNvPicPr>
          <p:nvPr/>
        </p:nvPicPr>
        <p:blipFill>
          <a:blip r:embed="rId2"/>
          <a:stretch>
            <a:fillRect/>
          </a:stretch>
        </p:blipFill>
        <p:spPr>
          <a:xfrm>
            <a:off x="171672" y="3185874"/>
            <a:ext cx="5221422" cy="2696509"/>
          </a:xfrm>
          <a:prstGeom prst="rect">
            <a:avLst/>
          </a:prstGeom>
        </p:spPr>
      </p:pic>
      <p:pic>
        <p:nvPicPr>
          <p:cNvPr id="7" name="Picture 6"/>
          <p:cNvPicPr>
            <a:picLocks noChangeAspect="1"/>
          </p:cNvPicPr>
          <p:nvPr/>
        </p:nvPicPr>
        <p:blipFill>
          <a:blip r:embed="rId3"/>
          <a:stretch>
            <a:fillRect/>
          </a:stretch>
        </p:blipFill>
        <p:spPr>
          <a:xfrm>
            <a:off x="5528078" y="3058854"/>
            <a:ext cx="6677025" cy="1466850"/>
          </a:xfrm>
          <a:prstGeom prst="rect">
            <a:avLst/>
          </a:prstGeom>
        </p:spPr>
      </p:pic>
      <p:sp>
        <p:nvSpPr>
          <p:cNvPr id="8" name="TextBox 7"/>
          <p:cNvSpPr txBox="1"/>
          <p:nvPr/>
        </p:nvSpPr>
        <p:spPr>
          <a:xfrm>
            <a:off x="5517595" y="2689522"/>
            <a:ext cx="3657600" cy="369332"/>
          </a:xfrm>
          <a:prstGeom prst="rect">
            <a:avLst/>
          </a:prstGeom>
          <a:noFill/>
        </p:spPr>
        <p:txBody>
          <a:bodyPr wrap="square" rtlCol="0">
            <a:spAutoFit/>
          </a:bodyPr>
          <a:lstStyle/>
          <a:p>
            <a:r>
              <a:rPr lang="en-US" dirty="0">
                <a:hlinkClick r:id="rId4"/>
              </a:rPr>
              <a:t>http://theinkblot.com/</a:t>
            </a:r>
            <a:endParaRPr lang="en-US" dirty="0"/>
          </a:p>
        </p:txBody>
      </p:sp>
      <p:sp>
        <p:nvSpPr>
          <p:cNvPr id="9" name="TextBox 8"/>
          <p:cNvSpPr txBox="1"/>
          <p:nvPr/>
        </p:nvSpPr>
        <p:spPr>
          <a:xfrm>
            <a:off x="148086" y="6052559"/>
            <a:ext cx="6975566" cy="369332"/>
          </a:xfrm>
          <a:prstGeom prst="rect">
            <a:avLst/>
          </a:prstGeom>
          <a:noFill/>
        </p:spPr>
        <p:txBody>
          <a:bodyPr wrap="square" rtlCol="0">
            <a:spAutoFit/>
          </a:bodyPr>
          <a:lstStyle/>
          <a:p>
            <a:r>
              <a:rPr lang="en-US" u="sng" dirty="0">
                <a:hlinkClick r:id="rId5"/>
              </a:rPr>
              <a:t>http://www.humanmetrics.com/cgi-win/jtypes2.asp</a:t>
            </a:r>
            <a:endParaRPr lang="en-US" dirty="0"/>
          </a:p>
        </p:txBody>
      </p:sp>
      <p:pic>
        <p:nvPicPr>
          <p:cNvPr id="10" name="Picture 9"/>
          <p:cNvPicPr>
            <a:picLocks noChangeAspect="1"/>
          </p:cNvPicPr>
          <p:nvPr/>
        </p:nvPicPr>
        <p:blipFill>
          <a:blip r:embed="rId6"/>
          <a:stretch>
            <a:fillRect/>
          </a:stretch>
        </p:blipFill>
        <p:spPr>
          <a:xfrm>
            <a:off x="6497934" y="4541789"/>
            <a:ext cx="1932458" cy="2185137"/>
          </a:xfrm>
          <a:prstGeom prst="rect">
            <a:avLst/>
          </a:prstGeom>
        </p:spPr>
      </p:pic>
      <p:sp>
        <p:nvSpPr>
          <p:cNvPr id="11" name="TextBox 10"/>
          <p:cNvSpPr txBox="1"/>
          <p:nvPr/>
        </p:nvSpPr>
        <p:spPr>
          <a:xfrm>
            <a:off x="8582297" y="5251269"/>
            <a:ext cx="3609703" cy="646331"/>
          </a:xfrm>
          <a:prstGeom prst="rect">
            <a:avLst/>
          </a:prstGeom>
          <a:noFill/>
        </p:spPr>
        <p:txBody>
          <a:bodyPr wrap="square" rtlCol="0">
            <a:spAutoFit/>
          </a:bodyPr>
          <a:lstStyle/>
          <a:p>
            <a:r>
              <a:rPr lang="en-US" dirty="0">
                <a:hlinkClick r:id="rId7"/>
              </a:rPr>
              <a:t>https://psychcentral.com/personality-test/start.php</a:t>
            </a:r>
            <a:endParaRPr lang="en-US" dirty="0"/>
          </a:p>
        </p:txBody>
      </p:sp>
    </p:spTree>
    <p:extLst>
      <p:ext uri="{BB962C8B-B14F-4D97-AF65-F5344CB8AC3E}">
        <p14:creationId xmlns:p14="http://schemas.microsoft.com/office/powerpoint/2010/main" val="112371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661788"/>
            <a:ext cx="10464000" cy="1080938"/>
          </a:xfrm>
        </p:spPr>
        <p:txBody>
          <a:bodyPr>
            <a:normAutofit/>
          </a:bodyPr>
          <a:lstStyle/>
          <a:p>
            <a:pPr lvl="0"/>
            <a:r>
              <a:rPr lang="en-US" b="1" dirty="0"/>
              <a:t>P.5.3</a:t>
            </a:r>
            <a:r>
              <a:rPr lang="en-US" dirty="0"/>
              <a:t>	Distinguish between stress and distress. </a:t>
            </a:r>
          </a:p>
        </p:txBody>
      </p:sp>
      <p:sp>
        <p:nvSpPr>
          <p:cNvPr id="6" name="Content Placeholder 5"/>
          <p:cNvSpPr>
            <a:spLocks noGrp="1"/>
          </p:cNvSpPr>
          <p:nvPr>
            <p:ph idx="1"/>
          </p:nvPr>
        </p:nvSpPr>
        <p:spPr>
          <a:xfrm>
            <a:off x="-1" y="1392906"/>
            <a:ext cx="12057017" cy="5666598"/>
          </a:xfrm>
        </p:spPr>
        <p:txBody>
          <a:bodyPr>
            <a:normAutofit/>
          </a:bodyPr>
          <a:lstStyle/>
          <a:p>
            <a:pPr marL="0" lvl="0" indent="0" eaLnBrk="0" fontAlgn="base" hangingPunct="0">
              <a:lnSpc>
                <a:spcPct val="100000"/>
              </a:lnSpc>
              <a:spcBef>
                <a:spcPct val="0"/>
              </a:spcBef>
              <a:spcAft>
                <a:spcPct val="0"/>
              </a:spcAft>
              <a:buNone/>
            </a:pPr>
            <a:endParaRPr lang="en-US" altLang="en-US" sz="4000" dirty="0">
              <a:latin typeface="Arial" panose="020B0604020202020204" pitchFamily="34" charset="0"/>
            </a:endParaRPr>
          </a:p>
          <a:p>
            <a:pPr marL="0" indent="0">
              <a:buNone/>
            </a:pPr>
            <a:endParaRPr lang="en-US" dirty="0" smtClean="0"/>
          </a:p>
          <a:p>
            <a:pPr marL="0" indent="0">
              <a:buNone/>
            </a:pPr>
            <a:r>
              <a:rPr lang="en-US" sz="4000" b="1" u="sng" dirty="0"/>
              <a:t>Bell Ringer: </a:t>
            </a:r>
            <a:endParaRPr lang="en-US" sz="4000" b="1" u="sng" dirty="0" smtClean="0"/>
          </a:p>
          <a:p>
            <a:pPr marL="0" indent="0">
              <a:buNone/>
            </a:pPr>
            <a:r>
              <a:rPr lang="en-US" sz="4000" dirty="0" smtClean="0"/>
              <a:t>What </a:t>
            </a:r>
            <a:r>
              <a:rPr lang="en-US" sz="4000" dirty="0"/>
              <a:t>is the most stressful thing that you’ve done today that you can share in class? What’s the most stress reducing activity you’ve engaged in today that you can share in class?</a:t>
            </a:r>
          </a:p>
          <a:p>
            <a:endParaRPr lang="en-US" dirty="0" smtClean="0"/>
          </a:p>
          <a:p>
            <a:endParaRPr lang="en-US" dirty="0"/>
          </a:p>
          <a:p>
            <a:endParaRPr lang="en-US" dirty="0"/>
          </a:p>
        </p:txBody>
      </p:sp>
    </p:spTree>
    <p:extLst>
      <p:ext uri="{BB962C8B-B14F-4D97-AF65-F5344CB8AC3E}">
        <p14:creationId xmlns:p14="http://schemas.microsoft.com/office/powerpoint/2010/main" val="2510548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661788"/>
            <a:ext cx="10464000" cy="1080938"/>
          </a:xfrm>
        </p:spPr>
        <p:txBody>
          <a:bodyPr>
            <a:normAutofit/>
          </a:bodyPr>
          <a:lstStyle/>
          <a:p>
            <a:pPr lvl="0"/>
            <a:r>
              <a:rPr lang="en-US" b="1" dirty="0"/>
              <a:t>P.5.3</a:t>
            </a:r>
            <a:r>
              <a:rPr lang="en-US" dirty="0"/>
              <a:t>	Distinguish between stress and distress. </a:t>
            </a:r>
          </a:p>
        </p:txBody>
      </p:sp>
      <p:sp>
        <p:nvSpPr>
          <p:cNvPr id="6" name="Content Placeholder 5"/>
          <p:cNvSpPr>
            <a:spLocks noGrp="1"/>
          </p:cNvSpPr>
          <p:nvPr>
            <p:ph idx="1"/>
          </p:nvPr>
        </p:nvSpPr>
        <p:spPr>
          <a:xfrm>
            <a:off x="0" y="844266"/>
            <a:ext cx="12057017" cy="5666598"/>
          </a:xfrm>
        </p:spPr>
        <p:txBody>
          <a:bodyPr>
            <a:normAutofit/>
          </a:bodyPr>
          <a:lstStyle/>
          <a:p>
            <a:pPr marL="0" lvl="0" indent="0" eaLnBrk="0" fontAlgn="base" hangingPunct="0">
              <a:lnSpc>
                <a:spcPct val="100000"/>
              </a:lnSpc>
              <a:spcBef>
                <a:spcPct val="0"/>
              </a:spcBef>
              <a:spcAft>
                <a:spcPct val="0"/>
              </a:spcAft>
              <a:buNone/>
            </a:pPr>
            <a:endParaRPr lang="en-US" altLang="en-US" sz="4000" dirty="0">
              <a:latin typeface="Arial" panose="020B0604020202020204" pitchFamily="34" charset="0"/>
            </a:endParaRPr>
          </a:p>
          <a:p>
            <a:pPr marL="0" indent="0">
              <a:buNone/>
            </a:pPr>
            <a:endParaRPr lang="en-US" dirty="0" smtClean="0"/>
          </a:p>
          <a:p>
            <a:pPr marL="0" indent="0">
              <a:buNone/>
            </a:pPr>
            <a:r>
              <a:rPr lang="en-US" sz="4000" dirty="0">
                <a:hlinkClick r:id="rId2"/>
              </a:rPr>
              <a:t>https://</a:t>
            </a:r>
            <a:r>
              <a:rPr lang="en-US" sz="4000" dirty="0" smtClean="0">
                <a:hlinkClick r:id="rId2"/>
              </a:rPr>
              <a:t>classroom.kidshealth.org/classroom/9to12/problems/emotions/stress.pdf</a:t>
            </a:r>
            <a:endParaRPr lang="en-US" sz="4000" dirty="0" smtClean="0"/>
          </a:p>
          <a:p>
            <a:pPr marL="0" indent="0">
              <a:buNone/>
            </a:pPr>
            <a:endParaRPr lang="en-US" sz="4000" dirty="0"/>
          </a:p>
          <a:p>
            <a:pPr marL="0" indent="0">
              <a:buNone/>
            </a:pPr>
            <a:endParaRPr lang="en-US" dirty="0" smtClean="0"/>
          </a:p>
          <a:p>
            <a:endParaRPr lang="en-US" dirty="0"/>
          </a:p>
          <a:p>
            <a:endParaRPr lang="en-US" dirty="0"/>
          </a:p>
        </p:txBody>
      </p:sp>
      <p:pic>
        <p:nvPicPr>
          <p:cNvPr id="3" name="Picture 2"/>
          <p:cNvPicPr>
            <a:picLocks noChangeAspect="1"/>
          </p:cNvPicPr>
          <p:nvPr/>
        </p:nvPicPr>
        <p:blipFill>
          <a:blip r:embed="rId3"/>
          <a:stretch>
            <a:fillRect/>
          </a:stretch>
        </p:blipFill>
        <p:spPr>
          <a:xfrm>
            <a:off x="2478540" y="3285580"/>
            <a:ext cx="7496175" cy="3448050"/>
          </a:xfrm>
          <a:prstGeom prst="rect">
            <a:avLst/>
          </a:prstGeom>
        </p:spPr>
      </p:pic>
    </p:spTree>
    <p:extLst>
      <p:ext uri="{BB962C8B-B14F-4D97-AF65-F5344CB8AC3E}">
        <p14:creationId xmlns:p14="http://schemas.microsoft.com/office/powerpoint/2010/main" val="7852619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F8B6C5FC1FD841B104FA500BC70BD6" ma:contentTypeVersion="26" ma:contentTypeDescription="Create a new document." ma:contentTypeScope="" ma:versionID="b815a018c7f130b482e9be5ddb24a059">
  <xsd:schema xmlns:xsd="http://www.w3.org/2001/XMLSchema" xmlns:xs="http://www.w3.org/2001/XMLSchema" xmlns:p="http://schemas.microsoft.com/office/2006/metadata/properties" xmlns:ns3="9d3a6ac2-9637-417f-8dc6-f8fa86c2e1af" xmlns:ns4="09a066ee-5afd-41dd-ab57-38c9787ad200" targetNamespace="http://schemas.microsoft.com/office/2006/metadata/properties" ma:root="true" ma:fieldsID="9e8e70dd430b315d6e49ef64209309fa" ns3:_="" ns4:_="">
    <xsd:import namespace="9d3a6ac2-9637-417f-8dc6-f8fa86c2e1af"/>
    <xsd:import namespace="09a066ee-5afd-41dd-ab57-38c9787ad200"/>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CultureName" minOccurs="0"/>
                <xsd:element ref="ns3:Has_Teacher_Only_SectionGroup" minOccurs="0"/>
                <xsd:element ref="ns3:Is_Collaboration_Space_Locke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3a6ac2-9637-417f-8dc6-f8fa86c2e1af"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CultureName" ma:index="22" nillable="true" ma:displayName="Culture Name" ma:internalName="CultureName">
      <xsd:simpleType>
        <xsd:restriction base="dms:Text"/>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a066ee-5afd-41dd-ab57-38c9787ad200"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element name="SharingHintHash" ma:index="21"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elf_Registration_Enabled xmlns="9d3a6ac2-9637-417f-8dc6-f8fa86c2e1af" xsi:nil="true"/>
    <Student_Groups xmlns="9d3a6ac2-9637-417f-8dc6-f8fa86c2e1af">
      <UserInfo>
        <DisplayName/>
        <AccountId xsi:nil="true"/>
        <AccountType/>
      </UserInfo>
    </Student_Groups>
    <Has_Teacher_Only_SectionGroup xmlns="9d3a6ac2-9637-417f-8dc6-f8fa86c2e1af" xsi:nil="true"/>
    <CultureName xmlns="9d3a6ac2-9637-417f-8dc6-f8fa86c2e1af" xsi:nil="true"/>
    <Invited_Teachers xmlns="9d3a6ac2-9637-417f-8dc6-f8fa86c2e1af" xsi:nil="true"/>
    <Invited_Students xmlns="9d3a6ac2-9637-417f-8dc6-f8fa86c2e1af" xsi:nil="true"/>
    <Is_Collaboration_Space_Locked xmlns="9d3a6ac2-9637-417f-8dc6-f8fa86c2e1af" xsi:nil="true"/>
    <FolderType xmlns="9d3a6ac2-9637-417f-8dc6-f8fa86c2e1af" xsi:nil="true"/>
    <Owner xmlns="9d3a6ac2-9637-417f-8dc6-f8fa86c2e1af">
      <UserInfo>
        <DisplayName/>
        <AccountId xsi:nil="true"/>
        <AccountType/>
      </UserInfo>
    </Owner>
    <Teachers xmlns="9d3a6ac2-9637-417f-8dc6-f8fa86c2e1af">
      <UserInfo>
        <DisplayName/>
        <AccountId xsi:nil="true"/>
        <AccountType/>
      </UserInfo>
    </Teachers>
    <AppVersion xmlns="9d3a6ac2-9637-417f-8dc6-f8fa86c2e1af" xsi:nil="true"/>
    <DefaultSectionNames xmlns="9d3a6ac2-9637-417f-8dc6-f8fa86c2e1af" xsi:nil="true"/>
    <NotebookType xmlns="9d3a6ac2-9637-417f-8dc6-f8fa86c2e1af" xsi:nil="true"/>
    <Students xmlns="9d3a6ac2-9637-417f-8dc6-f8fa86c2e1af">
      <UserInfo>
        <DisplayName/>
        <AccountId xsi:nil="true"/>
        <AccountType/>
      </UserInfo>
    </Students>
  </documentManagement>
</p:properties>
</file>

<file path=customXml/itemProps1.xml><?xml version="1.0" encoding="utf-8"?>
<ds:datastoreItem xmlns:ds="http://schemas.openxmlformats.org/officeDocument/2006/customXml" ds:itemID="{82D1549F-871F-43EF-98AD-C68C09D58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3a6ac2-9637-417f-8dc6-f8fa86c2e1af"/>
    <ds:schemaRef ds:uri="09a066ee-5afd-41dd-ab57-38c9787ad2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53C6B7-0C9F-4C70-A1F5-DC3F192B6E9C}">
  <ds:schemaRefs>
    <ds:schemaRef ds:uri="http://schemas.microsoft.com/sharepoint/v3/contenttype/forms"/>
  </ds:schemaRefs>
</ds:datastoreItem>
</file>

<file path=customXml/itemProps3.xml><?xml version="1.0" encoding="utf-8"?>
<ds:datastoreItem xmlns:ds="http://schemas.openxmlformats.org/officeDocument/2006/customXml" ds:itemID="{41AF9607-DDA2-4F0B-9D08-9B45825767C5}">
  <ds:schemaRefs>
    <ds:schemaRef ds:uri="http://purl.org/dc/elements/1.1/"/>
    <ds:schemaRef ds:uri="http://schemas.microsoft.com/office/2006/metadata/properties"/>
    <ds:schemaRef ds:uri="09a066ee-5afd-41dd-ab57-38c9787ad20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d3a6ac2-9637-417f-8dc6-f8fa86c2e1a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TM04033917[[fn=Berlin]]</Template>
  <TotalTime>1545</TotalTime>
  <Words>1055</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Narrow</vt:lpstr>
      <vt:lpstr>Helvetica</vt:lpstr>
      <vt:lpstr>Times New Roman</vt:lpstr>
      <vt:lpstr>Trebuchet MS</vt:lpstr>
      <vt:lpstr>ヒラギノ角ゴ Pro W3</vt:lpstr>
      <vt:lpstr>Berlin</vt:lpstr>
      <vt:lpstr>Standard 5: Personality, Assessment, and Stress</vt:lpstr>
      <vt:lpstr>Standard 5: Personality, Assessment, and Stress</vt:lpstr>
      <vt:lpstr>P.5.1 Identify the major psychologists involved in the study of personality</vt:lpstr>
      <vt:lpstr>P.5.1 Identify the major psychologists involved in the study of personality</vt:lpstr>
      <vt:lpstr>P.5.1 Identify the major psychologists involved in the study of personality</vt:lpstr>
      <vt:lpstr>P.5.2 Distinguish between objective and projective techniques of personality assessment, and give examples of each. </vt:lpstr>
      <vt:lpstr>P.5.2 Distinguish between objective and projective techniques of personality assessment, and give examples of each. </vt:lpstr>
      <vt:lpstr>P.5.3 Distinguish between stress and distress. </vt:lpstr>
      <vt:lpstr>P.5.3 Distinguish between stress and distress. </vt:lpstr>
      <vt:lpstr>P.5.4 Identify environmental factors that lead to stress. </vt:lpstr>
      <vt:lpstr>P.5.4 Identify environmental factors that lead to stress. </vt:lpstr>
      <vt:lpstr>P.5.4 Identify environmental factors that lead to stress. </vt:lpstr>
      <vt:lpstr>P.5.5 Explain Hans Seyle’s General Adaptation Syndrome (GAS)  </vt:lpstr>
      <vt:lpstr>P.5.5 Explain Hans Seyle’s General Adaptation Syndrome (GAS)  </vt:lpstr>
      <vt:lpstr>P.5.6 Evaluate the influences of variables, such as culture, family, and genetics, on personality development and identify the psychologists associated with each.    </vt:lpstr>
      <vt:lpstr>P.5.6 Evaluate the influences of variables, such as culture, family, and genetics, on personality development and identify the psychologists associated with each. </vt:lpstr>
      <vt:lpstr>Extension  Activity – Part 1</vt:lpstr>
      <vt:lpstr>Fun Extension Activity – Part 2</vt:lpstr>
    </vt:vector>
  </TitlesOfParts>
  <Company>Zionsville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5: Personality, Assessment, and Stress</dc:title>
  <dc:creator>Amanda Harmon</dc:creator>
  <cp:lastModifiedBy>Amanda Harmon</cp:lastModifiedBy>
  <cp:revision>28</cp:revision>
  <dcterms:created xsi:type="dcterms:W3CDTF">2019-10-09T13:09:10Z</dcterms:created>
  <dcterms:modified xsi:type="dcterms:W3CDTF">2019-10-10T14:54:37Z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0x01010094F8B6C5FC1FD841B104FA500BC70BD6</vt:lpwstr>
  </property>
</Properties>
</file>